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8288000" cy="10287000"/>
  <p:notesSz cx="6858000" cy="9144000"/>
  <p:embeddedFontLst>
    <p:embeddedFont>
      <p:font typeface="Open Sans" panose="020B0606030504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630Mf5+0rJoXaLZD+/dcJ9PKR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0" d="100"/>
          <a:sy n="40" d="100"/>
        </p:scale>
        <p:origin x="900" y="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Intro notes:</a:t>
            </a:r>
            <a:endParaRPr/>
          </a:p>
          <a:p>
            <a:pPr marL="171450" lvl="0" indent="-171450" algn="l" rtl="0">
              <a:spcBef>
                <a:spcPts val="0"/>
              </a:spcBef>
              <a:spcAft>
                <a:spcPts val="0"/>
              </a:spcAft>
              <a:buClr>
                <a:schemeClr val="dk1"/>
              </a:buClr>
              <a:buSzPts val="1200"/>
              <a:buFont typeface="Arial"/>
              <a:buChar char="•"/>
            </a:pPr>
            <a:r>
              <a:rPr lang="en-GB"/>
              <a:t>We will present then Q&amp;A</a:t>
            </a:r>
            <a:endParaRPr/>
          </a:p>
          <a:p>
            <a:pPr marL="171450" lvl="0" indent="-171450" algn="l" rtl="0">
              <a:spcBef>
                <a:spcPts val="0"/>
              </a:spcBef>
              <a:spcAft>
                <a:spcPts val="0"/>
              </a:spcAft>
              <a:buClr>
                <a:schemeClr val="dk1"/>
              </a:buClr>
              <a:buSzPts val="1200"/>
              <a:buFont typeface="Arial"/>
              <a:buChar char="•"/>
            </a:pPr>
            <a:r>
              <a:rPr lang="en-GB"/>
              <a:t>We will be recording, can switch off camera if they want</a:t>
            </a: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https://www.itv.com/news/central/2021-05-07/i-knew-it-would-have-a-positive-impact-the-group-supporting-young-black-men-with-their-mental-health</a:t>
            </a:r>
            <a:endParaRPr/>
          </a:p>
        </p:txBody>
      </p:sp>
      <p:sp>
        <p:nvSpPr>
          <p:cNvPr id="178" name="Google Shape;17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u="none">
                <a:solidFill>
                  <a:srgbClr val="030202"/>
                </a:solidFill>
                <a:latin typeface="Arial"/>
                <a:ea typeface="Arial"/>
                <a:cs typeface="Arial"/>
                <a:sym typeface="Arial"/>
              </a:rPr>
              <a:t>The evidence is clear that race and ethnicity are not known risk factors for poor mental health (Synergi Collaborative, 2017), which points to racism, not race, as an undeniable factor in these disparities. It cannot be understated that racism is a public health crisis.</a:t>
            </a:r>
            <a:endParaRPr/>
          </a:p>
        </p:txBody>
      </p:sp>
      <p:sp>
        <p:nvSpPr>
          <p:cNvPr id="185" name="Google Shape;18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National Healthcare Inequalities Improvement Program</a:t>
            </a:r>
            <a:endParaRPr/>
          </a:p>
          <a:p>
            <a:pPr marL="0" lvl="0" indent="0" algn="l" rtl="0">
              <a:spcBef>
                <a:spcPts val="0"/>
              </a:spcBef>
              <a:spcAft>
                <a:spcPts val="0"/>
              </a:spcAft>
              <a:buNone/>
            </a:pPr>
            <a:r>
              <a:rPr lang="en-GB"/>
              <a:t>1: race equality act, someone needs to over see this</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Arial"/>
              <a:buNone/>
            </a:pPr>
            <a:r>
              <a:rPr lang="en-GB"/>
              <a:t>2. </a:t>
            </a:r>
            <a:r>
              <a:rPr lang="en-GB" b="1" i="0">
                <a:solidFill>
                  <a:srgbClr val="0072CE"/>
                </a:solidFill>
                <a:highlight>
                  <a:srgbClr val="FFFFFF"/>
                </a:highlight>
                <a:latin typeface="Arial"/>
                <a:ea typeface="Arial"/>
                <a:cs typeface="Arial"/>
                <a:sym typeface="Arial"/>
              </a:rPr>
              <a:t>The London Social Prescribing Map</a:t>
            </a:r>
            <a:br>
              <a:rPr lang="en-GB" b="1" i="0">
                <a:solidFill>
                  <a:srgbClr val="0072CE"/>
                </a:solidFill>
                <a:highlight>
                  <a:srgbClr val="FFFFFF"/>
                </a:highlight>
                <a:latin typeface="Arial"/>
                <a:ea typeface="Arial"/>
                <a:cs typeface="Arial"/>
                <a:sym typeface="Arial"/>
              </a:rPr>
            </a:br>
            <a:br>
              <a:rPr lang="en-GB" b="1" i="0">
                <a:solidFill>
                  <a:srgbClr val="0072CE"/>
                </a:solidFill>
                <a:highlight>
                  <a:srgbClr val="FFFFFF"/>
                </a:highlight>
                <a:latin typeface="Arial"/>
                <a:ea typeface="Arial"/>
                <a:cs typeface="Arial"/>
                <a:sym typeface="Arial"/>
              </a:rPr>
            </a:br>
            <a:r>
              <a:rPr lang="en-GB" b="1" i="0">
                <a:solidFill>
                  <a:srgbClr val="0072CE"/>
                </a:solidFill>
                <a:highlight>
                  <a:srgbClr val="FFFFFF"/>
                </a:highlight>
                <a:latin typeface="Arial"/>
                <a:ea typeface="Arial"/>
                <a:cs typeface="Arial"/>
                <a:sym typeface="Arial"/>
              </a:rPr>
              <a:t>4: </a:t>
            </a:r>
            <a:r>
              <a:rPr lang="en-GB" b="1"/>
              <a:t>Prioritising Black-Led Organisations</a:t>
            </a:r>
            <a:r>
              <a:rPr lang="en-GB"/>
              <a:t>:.</a:t>
            </a:r>
            <a:r>
              <a:rPr lang="en-GB" b="1"/>
              <a:t>Co-Designing Programs</a:t>
            </a:r>
            <a:r>
              <a:rPr lang="en-GB"/>
              <a:t>: </a:t>
            </a:r>
            <a:r>
              <a:rPr lang="en-GB" b="1"/>
              <a:t>Capacity Building</a:t>
            </a:r>
            <a:r>
              <a:rPr lang="en-GB"/>
              <a:t>: Provide technical support and knowledge transfer to Black-led organisations to strengthen their operational capacity and long-term sustainability.</a:t>
            </a:r>
            <a:r>
              <a:rPr lang="en-GB" b="1"/>
              <a:t>Flexible Funding</a:t>
            </a:r>
            <a:r>
              <a:rPr lang="en-GB"/>
              <a:t>: Offer flexible funding models that allow Black-led organisations to innovate and adapt to the specific needs of their communities.</a:t>
            </a:r>
            <a:r>
              <a:rPr lang="en-GB" b="1"/>
              <a:t>Equitable Partnerships</a:t>
            </a:r>
            <a:r>
              <a:rPr lang="en-GB"/>
              <a:t>:</a:t>
            </a:r>
            <a:endParaRPr b="1" i="0">
              <a:solidFill>
                <a:srgbClr val="0072CE"/>
              </a:solidFill>
              <a:highlight>
                <a:srgbClr val="FFFFFF"/>
              </a:highlight>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b="1"/>
              <a:t>5. Mandate Health Equity Goals, incentivise Funding for Inclusive Initiatives, Strengthen Data Collection and Accountability, Establish National Oversight and Reporting, </a:t>
            </a:r>
            <a:r>
              <a:rPr lang="en-GB"/>
              <a:t>Integrate Health Inequalities in Performance Metrics</a:t>
            </a:r>
            <a:endParaRPr/>
          </a:p>
        </p:txBody>
      </p:sp>
      <p:sp>
        <p:nvSpPr>
          <p:cNvPr id="215" name="Google Shape;21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GB" sz="1800">
                <a:latin typeface="Arial"/>
                <a:ea typeface="Arial"/>
                <a:cs typeface="Arial"/>
                <a:sym typeface="Arial"/>
              </a:rPr>
              <a:t>If this approach is designed, implemented and consistently evaluated meaningfully, then it should also support us in meeting the following:</a:t>
            </a:r>
            <a:endParaRPr/>
          </a:p>
          <a:p>
            <a:pPr marL="0" marR="0" lvl="0" indent="0" algn="l" rtl="0">
              <a:lnSpc>
                <a:spcPct val="100000"/>
              </a:lnSpc>
              <a:spcBef>
                <a:spcPts val="0"/>
              </a:spcBef>
              <a:spcAft>
                <a:spcPts val="0"/>
              </a:spcAft>
              <a:buClr>
                <a:schemeClr val="dk1"/>
              </a:buClr>
              <a:buSzPts val="1800"/>
              <a:buFont typeface="Arial"/>
              <a:buNone/>
            </a:pPr>
            <a:r>
              <a:rPr lang="en-GB" sz="1800" i="1">
                <a:latin typeface="Arial"/>
                <a:ea typeface="Arial"/>
                <a:cs typeface="Arial"/>
                <a:sym typeface="Arial"/>
              </a:rPr>
              <a:t>CQC has integrated evidence of PCREF into our assessment framework, detailed guidance for our inspectors  will be coming)</a:t>
            </a:r>
            <a:endParaRPr sz="1800">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1" i="1">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GB" sz="1800" b="1" i="1">
                <a:latin typeface="Arial"/>
                <a:ea typeface="Arial"/>
                <a:cs typeface="Arial"/>
                <a:sym typeface="Arial"/>
              </a:rPr>
              <a:t>15. Statutory and non-statutory regulators, bodies and organisations such as the CQC, ICBs, Equality and Human Rights Commission and NICE must have policies and strategies that are explicit about anti-racist practice and undertake audits to ensure accountability.</a:t>
            </a:r>
            <a:endParaRPr sz="1800">
              <a:latin typeface="Arial"/>
              <a:ea typeface="Arial"/>
              <a:cs typeface="Arial"/>
              <a:sym typeface="Arial"/>
            </a:endParaRPr>
          </a:p>
          <a:p>
            <a:pPr marL="0" lvl="0" indent="0" algn="l" rtl="0">
              <a:spcBef>
                <a:spcPts val="0"/>
              </a:spcBef>
              <a:spcAft>
                <a:spcPts val="0"/>
              </a:spcAft>
              <a:buNone/>
            </a:pPr>
            <a:endParaRPr/>
          </a:p>
        </p:txBody>
      </p:sp>
      <p:sp>
        <p:nvSpPr>
          <p:cNvPr id="244" name="Google Shape;24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2: Funding traditionally allocated to policing can be redirected to support community-based initiatives, such as mental health services, education, housing, and social programs. This shift would empower communities to address the root causes of inequality and crime through proactive, rather than reactive, measures.</a:t>
            </a:r>
            <a:endParaRPr/>
          </a:p>
        </p:txBody>
      </p:sp>
      <p:sp>
        <p:nvSpPr>
          <p:cNvPr id="273" name="Google Shape;27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a:t>Reviewed recommendation from the decades to see what has been fulfilled and what hasn’t</a:t>
            </a:r>
            <a:endParaRPr/>
          </a:p>
          <a:p>
            <a:pPr marL="171450" lvl="0" indent="-171450" algn="l" rtl="0">
              <a:spcBef>
                <a:spcPts val="0"/>
              </a:spcBef>
              <a:spcAft>
                <a:spcPts val="0"/>
              </a:spcAft>
              <a:buClr>
                <a:schemeClr val="dk1"/>
              </a:buClr>
              <a:buSzPts val="1200"/>
              <a:buFont typeface="Arial"/>
              <a:buChar char="•"/>
            </a:pPr>
            <a:r>
              <a:rPr lang="en-GB"/>
              <a:t>What's in the direction of travel, what more can be added to reflect where we are now while holding the future in mind</a:t>
            </a:r>
            <a:endParaRPr/>
          </a:p>
        </p:txBody>
      </p:sp>
      <p:sp>
        <p:nvSpPr>
          <p:cNvPr id="112" name="Google Shape;11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a:latin typeface="Arial"/>
                <a:ea typeface="Arial"/>
                <a:cs typeface="Arial"/>
                <a:sym typeface="Arial"/>
              </a:rPr>
              <a:t>Over 35 orgs</a:t>
            </a:r>
            <a:endParaRPr/>
          </a:p>
        </p:txBody>
      </p:sp>
      <p:sp>
        <p:nvSpPr>
          <p:cNvPr id="119" name="Google Shape;11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u="none">
                <a:solidFill>
                  <a:srgbClr val="030202"/>
                </a:solidFill>
                <a:latin typeface="Arial"/>
                <a:ea typeface="Arial"/>
                <a:cs typeface="Arial"/>
                <a:sym typeface="Arial"/>
              </a:rPr>
              <a:t>The evidence is clear that race and ethnicity are not known risk factors for poor mental health (Synergi Collaborative, 2017), which points to racism, not race, as an undeniable factor in these disparities. It cannot be understated that racism is a public health crisis.</a:t>
            </a:r>
            <a:endParaRPr/>
          </a:p>
        </p:txBody>
      </p:sp>
      <p:sp>
        <p:nvSpPr>
          <p:cNvPr id="154" name="Google Shape;15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30202"/>
              </a:buClr>
              <a:buSzPts val="1200"/>
              <a:buFont typeface="Arial"/>
              <a:buNone/>
            </a:pPr>
            <a:r>
              <a:rPr lang="en-GB" sz="1200" u="none">
                <a:solidFill>
                  <a:srgbClr val="030202"/>
                </a:solidFill>
                <a:latin typeface="Arial"/>
                <a:ea typeface="Arial"/>
                <a:cs typeface="Arial"/>
                <a:sym typeface="Arial"/>
              </a:rPr>
              <a:t>The evidence is clear that race and ethnicity are not known risk factors for poor mental health (Synergi Collaborative, 2017), which points to racism, not race, as an undeniable factor in these disparities. It cannot be understated that racism is a public health crisis.</a:t>
            </a:r>
            <a:endParaRPr/>
          </a:p>
          <a:p>
            <a:pPr marL="0" lvl="0" indent="0" algn="l" rtl="0">
              <a:spcBef>
                <a:spcPts val="0"/>
              </a:spcBef>
              <a:spcAft>
                <a:spcPts val="0"/>
              </a:spcAft>
              <a:buNone/>
            </a:pPr>
            <a:endParaRPr/>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8" name="Google Shape;2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5"/>
          <p:cNvSpPr>
            <a:spLocks noGrp="1"/>
          </p:cNvSpPr>
          <p:nvPr>
            <p:ph type="pic" idx="2"/>
          </p:nvPr>
        </p:nvSpPr>
        <p:spPr>
          <a:xfrm>
            <a:off x="1792288" y="612775"/>
            <a:ext cx="5486400" cy="4114800"/>
          </a:xfrm>
          <a:prstGeom prst="rect">
            <a:avLst/>
          </a:prstGeom>
          <a:noFill/>
          <a:ln>
            <a:noFill/>
          </a:ln>
        </p:spPr>
      </p:sp>
      <p:sp>
        <p:nvSpPr>
          <p:cNvPr id="68" name="Google Shape;68;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CF9"/>
        </a:solidFill>
        <a:effectLst/>
      </p:bgPr>
    </p:bg>
    <p:spTree>
      <p:nvGrpSpPr>
        <p:cNvPr id="1" name="Shape 88"/>
        <p:cNvGrpSpPr/>
        <p:nvPr/>
      </p:nvGrpSpPr>
      <p:grpSpPr>
        <a:xfrm>
          <a:off x="0" y="0"/>
          <a:ext cx="0" cy="0"/>
          <a:chOff x="0" y="0"/>
          <a:chExt cx="0" cy="0"/>
        </a:xfrm>
      </p:grpSpPr>
      <p:sp>
        <p:nvSpPr>
          <p:cNvPr id="89" name="Google Shape;89;p1"/>
          <p:cNvSpPr/>
          <p:nvPr/>
        </p:nvSpPr>
        <p:spPr>
          <a:xfrm>
            <a:off x="520700" y="420325"/>
            <a:ext cx="9798497" cy="9446349"/>
          </a:xfrm>
          <a:custGeom>
            <a:avLst/>
            <a:gdLst/>
            <a:ahLst/>
            <a:cxnLst/>
            <a:rect l="l" t="t" r="r" b="b"/>
            <a:pathLst>
              <a:path w="9798497" h="9446349" extrusionOk="0">
                <a:moveTo>
                  <a:pt x="0" y="0"/>
                </a:moveTo>
                <a:lnTo>
                  <a:pt x="9798497" y="0"/>
                </a:lnTo>
                <a:lnTo>
                  <a:pt x="9798497" y="9446350"/>
                </a:lnTo>
                <a:lnTo>
                  <a:pt x="0" y="944635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90" name="Google Shape;90;p1"/>
          <p:cNvCxnSpPr/>
          <p:nvPr/>
        </p:nvCxnSpPr>
        <p:spPr>
          <a:xfrm>
            <a:off x="11051454" y="4670455"/>
            <a:ext cx="2962562" cy="0"/>
          </a:xfrm>
          <a:prstGeom prst="straightConnector1">
            <a:avLst/>
          </a:prstGeom>
          <a:noFill/>
          <a:ln w="47625" cap="flat" cmpd="sng">
            <a:solidFill>
              <a:srgbClr val="FFA512"/>
            </a:solidFill>
            <a:prstDash val="solid"/>
            <a:round/>
            <a:headEnd type="none" w="sm" len="sm"/>
            <a:tailEnd type="none" w="sm" len="sm"/>
          </a:ln>
        </p:spPr>
      </p:cxnSp>
      <p:sp>
        <p:nvSpPr>
          <p:cNvPr id="91" name="Google Shape;91;p1"/>
          <p:cNvSpPr txBox="1"/>
          <p:nvPr/>
        </p:nvSpPr>
        <p:spPr>
          <a:xfrm>
            <a:off x="11051454" y="1404625"/>
            <a:ext cx="6207846" cy="2862319"/>
          </a:xfrm>
          <a:prstGeom prst="rect">
            <a:avLst/>
          </a:prstGeom>
          <a:noFill/>
          <a:ln>
            <a:noFill/>
          </a:ln>
        </p:spPr>
        <p:txBody>
          <a:bodyPr spcFirstLastPara="1" wrap="square" lIns="0" tIns="0" rIns="0" bIns="0" anchor="t" anchorCtr="0">
            <a:spAutoFit/>
          </a:bodyPr>
          <a:lstStyle/>
          <a:p>
            <a:pPr marL="0" marR="0" lvl="0" indent="0" algn="l" rtl="0">
              <a:lnSpc>
                <a:spcPct val="140007"/>
              </a:lnSpc>
              <a:spcBef>
                <a:spcPts val="0"/>
              </a:spcBef>
              <a:spcAft>
                <a:spcPts val="0"/>
              </a:spcAft>
              <a:buNone/>
            </a:pPr>
            <a:r>
              <a:rPr lang="en-GB" sz="5224" dirty="0">
                <a:solidFill>
                  <a:srgbClr val="030202"/>
                </a:solidFill>
                <a:latin typeface="Arial"/>
                <a:ea typeface="Arial"/>
                <a:cs typeface="Arial"/>
                <a:sym typeface="Arial"/>
              </a:rPr>
              <a:t>Black Mental Health and Wellbeing Alliance</a:t>
            </a:r>
            <a:endParaRPr dirty="0"/>
          </a:p>
        </p:txBody>
      </p:sp>
      <p:sp>
        <p:nvSpPr>
          <p:cNvPr id="92" name="Google Shape;92;p1"/>
          <p:cNvSpPr txBox="1"/>
          <p:nvPr/>
        </p:nvSpPr>
        <p:spPr>
          <a:xfrm>
            <a:off x="11051454" y="4777285"/>
            <a:ext cx="6207846" cy="543995"/>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GB" sz="3227">
                <a:solidFill>
                  <a:srgbClr val="030202"/>
                </a:solidFill>
                <a:latin typeface="Arial"/>
                <a:ea typeface="Arial"/>
                <a:cs typeface="Arial"/>
                <a:sym typeface="Arial"/>
              </a:rPr>
              <a:t>October 2024</a:t>
            </a:r>
            <a:endParaRPr/>
          </a:p>
        </p:txBody>
      </p:sp>
      <p:grpSp>
        <p:nvGrpSpPr>
          <p:cNvPr id="93" name="Google Shape;93;p1"/>
          <p:cNvGrpSpPr/>
          <p:nvPr/>
        </p:nvGrpSpPr>
        <p:grpSpPr>
          <a:xfrm>
            <a:off x="13468664" y="4724559"/>
            <a:ext cx="11139529" cy="5004683"/>
            <a:chOff x="0" y="-262254"/>
            <a:chExt cx="14852706" cy="6672910"/>
          </a:xfrm>
        </p:grpSpPr>
        <p:grpSp>
          <p:nvGrpSpPr>
            <p:cNvPr id="94" name="Google Shape;94;p1"/>
            <p:cNvGrpSpPr/>
            <p:nvPr/>
          </p:nvGrpSpPr>
          <p:grpSpPr>
            <a:xfrm>
              <a:off x="2914920" y="-262254"/>
              <a:ext cx="11937786" cy="6672910"/>
              <a:chOff x="0" y="-28575"/>
              <a:chExt cx="1300732" cy="727075"/>
            </a:xfrm>
          </p:grpSpPr>
          <p:sp>
            <p:nvSpPr>
              <p:cNvPr id="95" name="Google Shape;95;p1"/>
              <p:cNvSpPr/>
              <p:nvPr/>
            </p:nvSpPr>
            <p:spPr>
              <a:xfrm>
                <a:off x="0" y="0"/>
                <a:ext cx="1300732" cy="698500"/>
              </a:xfrm>
              <a:custGeom>
                <a:avLst/>
                <a:gdLst/>
                <a:ahLst/>
                <a:cxnLst/>
                <a:rect l="l" t="t" r="r" b="b"/>
                <a:pathLst>
                  <a:path w="1300732" h="698500" extrusionOk="0">
                    <a:moveTo>
                      <a:pt x="1300732" y="349250"/>
                    </a:moveTo>
                    <a:lnTo>
                      <a:pt x="1097532" y="698500"/>
                    </a:lnTo>
                    <a:lnTo>
                      <a:pt x="203200" y="698500"/>
                    </a:lnTo>
                    <a:lnTo>
                      <a:pt x="0" y="349250"/>
                    </a:lnTo>
                    <a:lnTo>
                      <a:pt x="203200" y="0"/>
                    </a:lnTo>
                    <a:lnTo>
                      <a:pt x="1097532" y="0"/>
                    </a:lnTo>
                    <a:lnTo>
                      <a:pt x="1300732" y="349250"/>
                    </a:lnTo>
                    <a:close/>
                  </a:path>
                </a:pathLst>
              </a:custGeom>
              <a:solidFill>
                <a:srgbClr val="AB3E2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96;p1"/>
              <p:cNvSpPr txBox="1"/>
              <p:nvPr/>
            </p:nvSpPr>
            <p:spPr>
              <a:xfrm>
                <a:off x="114300" y="-28575"/>
                <a:ext cx="1072132"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97;p1"/>
            <p:cNvGrpSpPr/>
            <p:nvPr/>
          </p:nvGrpSpPr>
          <p:grpSpPr>
            <a:xfrm>
              <a:off x="0" y="2848311"/>
              <a:ext cx="2907879" cy="2707242"/>
              <a:chOff x="0" y="-28575"/>
              <a:chExt cx="780959" cy="727075"/>
            </a:xfrm>
          </p:grpSpPr>
          <p:sp>
            <p:nvSpPr>
              <p:cNvPr id="98" name="Google Shape;98;p1"/>
              <p:cNvSpPr/>
              <p:nvPr/>
            </p:nvSpPr>
            <p:spPr>
              <a:xfrm>
                <a:off x="0" y="0"/>
                <a:ext cx="780959" cy="698500"/>
              </a:xfrm>
              <a:custGeom>
                <a:avLst/>
                <a:gdLst/>
                <a:ahLst/>
                <a:cxnLst/>
                <a:rect l="l" t="t" r="r" b="b"/>
                <a:pathLst>
                  <a:path w="780959" h="698500" extrusionOk="0">
                    <a:moveTo>
                      <a:pt x="780959" y="349250"/>
                    </a:moveTo>
                    <a:lnTo>
                      <a:pt x="577759" y="698500"/>
                    </a:lnTo>
                    <a:lnTo>
                      <a:pt x="203200" y="698500"/>
                    </a:lnTo>
                    <a:lnTo>
                      <a:pt x="0" y="349250"/>
                    </a:lnTo>
                    <a:lnTo>
                      <a:pt x="203200" y="0"/>
                    </a:lnTo>
                    <a:lnTo>
                      <a:pt x="577759" y="0"/>
                    </a:lnTo>
                    <a:lnTo>
                      <a:pt x="780959" y="349250"/>
                    </a:lnTo>
                    <a:close/>
                  </a:path>
                </a:pathLst>
              </a:custGeom>
              <a:solidFill>
                <a:srgbClr val="FFA512">
                  <a:alpha val="4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1"/>
              <p:cNvSpPr txBox="1"/>
              <p:nvPr/>
            </p:nvSpPr>
            <p:spPr>
              <a:xfrm>
                <a:off x="114300" y="-28575"/>
                <a:ext cx="552359"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0" name="Google Shape;100;p1"/>
            <p:cNvGrpSpPr/>
            <p:nvPr/>
          </p:nvGrpSpPr>
          <p:grpSpPr>
            <a:xfrm>
              <a:off x="327859" y="2660992"/>
              <a:ext cx="2907879" cy="2707242"/>
              <a:chOff x="0" y="-28575"/>
              <a:chExt cx="780959" cy="727075"/>
            </a:xfrm>
          </p:grpSpPr>
          <p:sp>
            <p:nvSpPr>
              <p:cNvPr id="101" name="Google Shape;101;p1"/>
              <p:cNvSpPr/>
              <p:nvPr/>
            </p:nvSpPr>
            <p:spPr>
              <a:xfrm>
                <a:off x="0" y="0"/>
                <a:ext cx="780959" cy="698500"/>
              </a:xfrm>
              <a:custGeom>
                <a:avLst/>
                <a:gdLst/>
                <a:ahLst/>
                <a:cxnLst/>
                <a:rect l="l" t="t" r="r" b="b"/>
                <a:pathLst>
                  <a:path w="780959" h="698500" extrusionOk="0">
                    <a:moveTo>
                      <a:pt x="780959" y="349250"/>
                    </a:moveTo>
                    <a:lnTo>
                      <a:pt x="577759" y="698500"/>
                    </a:lnTo>
                    <a:lnTo>
                      <a:pt x="203200" y="698500"/>
                    </a:lnTo>
                    <a:lnTo>
                      <a:pt x="0" y="349250"/>
                    </a:lnTo>
                    <a:lnTo>
                      <a:pt x="203200" y="0"/>
                    </a:lnTo>
                    <a:lnTo>
                      <a:pt x="577759" y="0"/>
                    </a:lnTo>
                    <a:lnTo>
                      <a:pt x="780959"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1"/>
              <p:cNvSpPr txBox="1"/>
              <p:nvPr/>
            </p:nvSpPr>
            <p:spPr>
              <a:xfrm>
                <a:off x="114300" y="-28575"/>
                <a:ext cx="552359"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3" name="Google Shape;103;p1"/>
            <p:cNvGrpSpPr/>
            <p:nvPr/>
          </p:nvGrpSpPr>
          <p:grpSpPr>
            <a:xfrm>
              <a:off x="1887369" y="1567542"/>
              <a:ext cx="1144034" cy="1065098"/>
              <a:chOff x="0" y="-28575"/>
              <a:chExt cx="780959" cy="727075"/>
            </a:xfrm>
          </p:grpSpPr>
          <p:sp>
            <p:nvSpPr>
              <p:cNvPr id="104" name="Google Shape;104;p1"/>
              <p:cNvSpPr/>
              <p:nvPr/>
            </p:nvSpPr>
            <p:spPr>
              <a:xfrm>
                <a:off x="0" y="0"/>
                <a:ext cx="780959" cy="698500"/>
              </a:xfrm>
              <a:custGeom>
                <a:avLst/>
                <a:gdLst/>
                <a:ahLst/>
                <a:cxnLst/>
                <a:rect l="l" t="t" r="r" b="b"/>
                <a:pathLst>
                  <a:path w="780959" h="698500" extrusionOk="0">
                    <a:moveTo>
                      <a:pt x="780959" y="349250"/>
                    </a:moveTo>
                    <a:lnTo>
                      <a:pt x="577759" y="698500"/>
                    </a:lnTo>
                    <a:lnTo>
                      <a:pt x="203200" y="698500"/>
                    </a:lnTo>
                    <a:lnTo>
                      <a:pt x="0" y="349250"/>
                    </a:lnTo>
                    <a:lnTo>
                      <a:pt x="203200" y="0"/>
                    </a:lnTo>
                    <a:lnTo>
                      <a:pt x="577759" y="0"/>
                    </a:lnTo>
                    <a:lnTo>
                      <a:pt x="780959" y="349250"/>
                    </a:lnTo>
                    <a:close/>
                  </a:path>
                </a:pathLst>
              </a:custGeom>
              <a:solidFill>
                <a:srgbClr val="8DD3EA">
                  <a:alpha val="4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p1"/>
              <p:cNvSpPr txBox="1"/>
              <p:nvPr/>
            </p:nvSpPr>
            <p:spPr>
              <a:xfrm>
                <a:off x="114300" y="-28575"/>
                <a:ext cx="552359" cy="727075"/>
              </a:xfrm>
              <a:prstGeom prst="rect">
                <a:avLst/>
              </a:prstGeom>
              <a:noFill/>
              <a:ln>
                <a:noFill/>
              </a:ln>
            </p:spPr>
            <p:txBody>
              <a:bodyPr spcFirstLastPara="1" wrap="square" lIns="95975" tIns="95975" rIns="95975" bIns="95975"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6" name="Google Shape;106;p1"/>
            <p:cNvGrpSpPr/>
            <p:nvPr/>
          </p:nvGrpSpPr>
          <p:grpSpPr>
            <a:xfrm>
              <a:off x="2040386" y="1484468"/>
              <a:ext cx="1144034" cy="1065098"/>
              <a:chOff x="0" y="-28575"/>
              <a:chExt cx="780959" cy="727075"/>
            </a:xfrm>
          </p:grpSpPr>
          <p:sp>
            <p:nvSpPr>
              <p:cNvPr id="107" name="Google Shape;107;p1"/>
              <p:cNvSpPr/>
              <p:nvPr/>
            </p:nvSpPr>
            <p:spPr>
              <a:xfrm>
                <a:off x="0" y="0"/>
                <a:ext cx="780959" cy="698500"/>
              </a:xfrm>
              <a:custGeom>
                <a:avLst/>
                <a:gdLst/>
                <a:ahLst/>
                <a:cxnLst/>
                <a:rect l="l" t="t" r="r" b="b"/>
                <a:pathLst>
                  <a:path w="780959" h="698500" extrusionOk="0">
                    <a:moveTo>
                      <a:pt x="780959" y="349250"/>
                    </a:moveTo>
                    <a:lnTo>
                      <a:pt x="577759" y="698500"/>
                    </a:lnTo>
                    <a:lnTo>
                      <a:pt x="203200" y="698500"/>
                    </a:lnTo>
                    <a:lnTo>
                      <a:pt x="0" y="349250"/>
                    </a:lnTo>
                    <a:lnTo>
                      <a:pt x="203200" y="0"/>
                    </a:lnTo>
                    <a:lnTo>
                      <a:pt x="577759" y="0"/>
                    </a:lnTo>
                    <a:lnTo>
                      <a:pt x="780959" y="349250"/>
                    </a:lnTo>
                    <a:close/>
                  </a:path>
                </a:pathLst>
              </a:custGeom>
              <a:solidFill>
                <a:srgbClr val="8DD3E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p1"/>
              <p:cNvSpPr txBox="1"/>
              <p:nvPr/>
            </p:nvSpPr>
            <p:spPr>
              <a:xfrm>
                <a:off x="114300" y="-28575"/>
                <a:ext cx="552359" cy="727075"/>
              </a:xfrm>
              <a:prstGeom prst="rect">
                <a:avLst/>
              </a:prstGeom>
              <a:noFill/>
              <a:ln>
                <a:noFill/>
              </a:ln>
            </p:spPr>
            <p:txBody>
              <a:bodyPr spcFirstLastPara="1" wrap="square" lIns="95975" tIns="95975" rIns="95975" bIns="95975"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0"/>
          <p:cNvSpPr txBox="1">
            <a:spLocks noGrp="1"/>
          </p:cNvSpPr>
          <p:nvPr>
            <p:ph type="title"/>
          </p:nvPr>
        </p:nvSpPr>
        <p:spPr>
          <a:xfrm>
            <a:off x="-2971800" y="647700"/>
            <a:ext cx="184404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Arial"/>
              <a:buNone/>
            </a:pPr>
            <a:br>
              <a:rPr lang="en-GB" sz="4800">
                <a:latin typeface="Arial"/>
                <a:ea typeface="Arial"/>
                <a:cs typeface="Arial"/>
                <a:sym typeface="Arial"/>
              </a:rPr>
            </a:br>
            <a:br>
              <a:rPr lang="en-GB" sz="4800">
                <a:latin typeface="Arial"/>
                <a:ea typeface="Arial"/>
                <a:cs typeface="Arial"/>
                <a:sym typeface="Arial"/>
              </a:rPr>
            </a:br>
            <a:r>
              <a:rPr lang="en-GB" sz="4800">
                <a:latin typeface="Arial"/>
                <a:ea typeface="Arial"/>
                <a:cs typeface="Arial"/>
                <a:sym typeface="Arial"/>
              </a:rPr>
              <a:t>                                       Shifting the Dial: ITV interview</a:t>
            </a:r>
            <a:br>
              <a:rPr lang="en-GB" sz="4800">
                <a:latin typeface="Arial"/>
                <a:ea typeface="Arial"/>
                <a:cs typeface="Arial"/>
                <a:sym typeface="Arial"/>
              </a:rPr>
            </a:br>
            <a:endParaRPr sz="4800">
              <a:latin typeface="Arial"/>
              <a:ea typeface="Arial"/>
              <a:cs typeface="Arial"/>
              <a:sym typeface="Arial"/>
            </a:endParaRPr>
          </a:p>
        </p:txBody>
      </p:sp>
      <p:pic>
        <p:nvPicPr>
          <p:cNvPr id="181" name="Google Shape;181;p10"/>
          <p:cNvPicPr preferRelativeResize="0"/>
          <p:nvPr/>
        </p:nvPicPr>
        <p:blipFill rotWithShape="1">
          <a:blip r:embed="rId3">
            <a:alphaModFix/>
          </a:blip>
          <a:srcRect/>
          <a:stretch/>
        </p:blipFill>
        <p:spPr>
          <a:xfrm>
            <a:off x="3595254" y="2476500"/>
            <a:ext cx="11097491" cy="63820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50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CF9"/>
        </a:solidFill>
        <a:effectLst/>
      </p:bgPr>
    </p:bg>
    <p:spTree>
      <p:nvGrpSpPr>
        <p:cNvPr id="1" name="Shape 186"/>
        <p:cNvGrpSpPr/>
        <p:nvPr/>
      </p:nvGrpSpPr>
      <p:grpSpPr>
        <a:xfrm>
          <a:off x="0" y="0"/>
          <a:ext cx="0" cy="0"/>
          <a:chOff x="0" y="0"/>
          <a:chExt cx="0" cy="0"/>
        </a:xfrm>
      </p:grpSpPr>
      <p:sp>
        <p:nvSpPr>
          <p:cNvPr id="187" name="Google Shape;187;p11"/>
          <p:cNvSpPr txBox="1"/>
          <p:nvPr/>
        </p:nvSpPr>
        <p:spPr>
          <a:xfrm>
            <a:off x="609600" y="1257300"/>
            <a:ext cx="11811000" cy="830996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3000" u="none">
                <a:solidFill>
                  <a:srgbClr val="030202"/>
                </a:solidFill>
                <a:latin typeface="Arial"/>
                <a:ea typeface="Arial"/>
                <a:cs typeface="Arial"/>
                <a:sym typeface="Arial"/>
              </a:rPr>
              <a:t>The Young Changemakers programme p</a:t>
            </a:r>
            <a:r>
              <a:rPr lang="en-GB" sz="3000">
                <a:solidFill>
                  <a:srgbClr val="030202"/>
                </a:solidFill>
                <a:latin typeface="Arial"/>
                <a:ea typeface="Arial"/>
                <a:cs typeface="Arial"/>
                <a:sym typeface="Arial"/>
              </a:rPr>
              <a:t>rovided </a:t>
            </a:r>
            <a:r>
              <a:rPr lang="en-GB" sz="3000" u="none">
                <a:solidFill>
                  <a:srgbClr val="030202"/>
                </a:solidFill>
                <a:latin typeface="Arial"/>
                <a:ea typeface="Arial"/>
                <a:cs typeface="Arial"/>
                <a:sym typeface="Arial"/>
              </a:rPr>
              <a:t>the space for young Black people to co-create the solutions to these problems, for example by addressing hair discrimination, tackling racist micro-aggressions in schools and boosting cultural awareness for GPs.</a:t>
            </a:r>
            <a:endParaRPr/>
          </a:p>
          <a:p>
            <a:pPr marL="0" marR="0" lvl="0" indent="0" algn="l" rtl="0">
              <a:spcBef>
                <a:spcPts val="0"/>
              </a:spcBef>
              <a:spcAft>
                <a:spcPts val="0"/>
              </a:spcAft>
              <a:buNone/>
            </a:pPr>
            <a:endParaRPr sz="3000" u="none">
              <a:solidFill>
                <a:srgbClr val="030202"/>
              </a:solidFill>
              <a:latin typeface="Arial"/>
              <a:ea typeface="Arial"/>
              <a:cs typeface="Arial"/>
              <a:sym typeface="Arial"/>
            </a:endParaRPr>
          </a:p>
          <a:p>
            <a:pPr marL="0" marR="0" lvl="0" indent="0" algn="l" rtl="0">
              <a:spcBef>
                <a:spcPts val="0"/>
              </a:spcBef>
              <a:spcAft>
                <a:spcPts val="0"/>
              </a:spcAft>
              <a:buNone/>
            </a:pPr>
            <a:r>
              <a:rPr lang="en-GB" sz="3000" u="none">
                <a:solidFill>
                  <a:srgbClr val="030202"/>
                </a:solidFill>
                <a:latin typeface="Arial"/>
                <a:ea typeface="Arial"/>
                <a:cs typeface="Arial"/>
                <a:sym typeface="Arial"/>
              </a:rPr>
              <a:t>WE’RE CALLING FOR:</a:t>
            </a:r>
            <a:endParaRPr/>
          </a:p>
          <a:p>
            <a:pPr marL="0" marR="0" lvl="0" indent="0" algn="l" rtl="0">
              <a:spcBef>
                <a:spcPts val="0"/>
              </a:spcBef>
              <a:spcAft>
                <a:spcPts val="0"/>
              </a:spcAft>
              <a:buNone/>
            </a:pPr>
            <a:endParaRPr sz="3000" u="none">
              <a:solidFill>
                <a:srgbClr val="030202"/>
              </a:solidFill>
              <a:latin typeface="Arial"/>
              <a:ea typeface="Arial"/>
              <a:cs typeface="Arial"/>
              <a:sym typeface="Arial"/>
            </a:endParaRPr>
          </a:p>
          <a:p>
            <a:pPr marL="457200" marR="0" lvl="0" indent="-457200" algn="l" rtl="0">
              <a:spcBef>
                <a:spcPts val="0"/>
              </a:spcBef>
              <a:spcAft>
                <a:spcPts val="0"/>
              </a:spcAft>
              <a:buClr>
                <a:srgbClr val="030202"/>
              </a:buClr>
              <a:buSzPts val="3000"/>
              <a:buFont typeface="Arial"/>
              <a:buChar char="•"/>
            </a:pPr>
            <a:r>
              <a:rPr lang="en-GB" sz="3000" u="none">
                <a:solidFill>
                  <a:srgbClr val="030202"/>
                </a:solidFill>
                <a:latin typeface="Arial"/>
                <a:ea typeface="Arial"/>
                <a:cs typeface="Arial"/>
                <a:sym typeface="Arial"/>
              </a:rPr>
              <a:t>Government to tackle racism through a comprehensive cross-government strategy </a:t>
            </a:r>
            <a:endParaRPr/>
          </a:p>
          <a:p>
            <a:pPr marL="457200" marR="0" lvl="0" indent="-457200" algn="l" rtl="0">
              <a:spcBef>
                <a:spcPts val="0"/>
              </a:spcBef>
              <a:spcAft>
                <a:spcPts val="0"/>
              </a:spcAft>
              <a:buClr>
                <a:srgbClr val="030202"/>
              </a:buClr>
              <a:buSzPts val="3000"/>
              <a:buFont typeface="Arial"/>
              <a:buChar char="•"/>
            </a:pPr>
            <a:r>
              <a:rPr lang="en-GB" sz="3000" u="none">
                <a:solidFill>
                  <a:srgbClr val="030202"/>
                </a:solidFill>
                <a:latin typeface="Arial"/>
                <a:ea typeface="Arial"/>
                <a:cs typeface="Arial"/>
                <a:sym typeface="Arial"/>
              </a:rPr>
              <a:t>Decision-makers to engage young Black people in coproducing solutions to young people’s mental health problems</a:t>
            </a:r>
            <a:endParaRPr/>
          </a:p>
          <a:p>
            <a:pPr marL="457200" marR="0" lvl="0" indent="-457200" algn="l" rtl="0">
              <a:spcBef>
                <a:spcPts val="0"/>
              </a:spcBef>
              <a:spcAft>
                <a:spcPts val="0"/>
              </a:spcAft>
              <a:buClr>
                <a:srgbClr val="030202"/>
              </a:buClr>
              <a:buSzPts val="3000"/>
              <a:buFont typeface="Arial"/>
              <a:buChar char="•"/>
            </a:pPr>
            <a:r>
              <a:rPr lang="en-GB" sz="3000" u="none">
                <a:solidFill>
                  <a:srgbClr val="030202"/>
                </a:solidFill>
                <a:latin typeface="Arial"/>
                <a:ea typeface="Arial"/>
                <a:cs typeface="Arial"/>
                <a:sym typeface="Arial"/>
              </a:rPr>
              <a:t>Mental health services to offer culturally competent support with professionals from the same communities </a:t>
            </a:r>
            <a:endParaRPr/>
          </a:p>
          <a:p>
            <a:pPr marL="457200" marR="0" lvl="0" indent="-457200" algn="l" rtl="0">
              <a:spcBef>
                <a:spcPts val="0"/>
              </a:spcBef>
              <a:spcAft>
                <a:spcPts val="0"/>
              </a:spcAft>
              <a:buClr>
                <a:srgbClr val="030202"/>
              </a:buClr>
              <a:buSzPts val="3000"/>
              <a:buFont typeface="Arial"/>
              <a:buChar char="•"/>
            </a:pPr>
            <a:r>
              <a:rPr lang="en-GB" sz="3000">
                <a:solidFill>
                  <a:srgbClr val="030202"/>
                </a:solidFill>
                <a:latin typeface="Arial"/>
                <a:ea typeface="Arial"/>
                <a:cs typeface="Arial"/>
                <a:sym typeface="Arial"/>
              </a:rPr>
              <a:t>Ensure </a:t>
            </a:r>
            <a:r>
              <a:rPr lang="en-GB" sz="3000" u="none">
                <a:solidFill>
                  <a:srgbClr val="030202"/>
                </a:solidFill>
                <a:latin typeface="Arial"/>
                <a:ea typeface="Arial"/>
                <a:cs typeface="Arial"/>
                <a:sym typeface="Arial"/>
              </a:rPr>
              <a:t>the new generation of open-access mental health hubs for young people promised in the Government’s manifesto are designed jointly with young people from racialised communities locally.</a:t>
            </a:r>
            <a:endParaRPr sz="3000" u="none">
              <a:solidFill>
                <a:srgbClr val="030202"/>
              </a:solidFill>
              <a:latin typeface="Arial"/>
              <a:ea typeface="Arial"/>
              <a:cs typeface="Arial"/>
              <a:sym typeface="Arial"/>
            </a:endParaRPr>
          </a:p>
        </p:txBody>
      </p:sp>
      <p:pic>
        <p:nvPicPr>
          <p:cNvPr id="188" name="Google Shape;188;p11" descr="A group of people posing for a photo&#10;&#10;Description automatically generated"/>
          <p:cNvPicPr preferRelativeResize="0"/>
          <p:nvPr/>
        </p:nvPicPr>
        <p:blipFill rotWithShape="1">
          <a:blip r:embed="rId3">
            <a:alphaModFix/>
          </a:blip>
          <a:srcRect/>
          <a:stretch/>
        </p:blipFill>
        <p:spPr>
          <a:xfrm rot="-361005">
            <a:off x="13059718" y="1950806"/>
            <a:ext cx="4721796" cy="662708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CF9"/>
        </a:solidFill>
        <a:effectLst/>
      </p:bgPr>
    </p:bg>
    <p:spTree>
      <p:nvGrpSpPr>
        <p:cNvPr id="1" name="Shape 192"/>
        <p:cNvGrpSpPr/>
        <p:nvPr/>
      </p:nvGrpSpPr>
      <p:grpSpPr>
        <a:xfrm>
          <a:off x="0" y="0"/>
          <a:ext cx="0" cy="0"/>
          <a:chOff x="0" y="0"/>
          <a:chExt cx="0" cy="0"/>
        </a:xfrm>
      </p:grpSpPr>
      <p:sp>
        <p:nvSpPr>
          <p:cNvPr id="193" name="Google Shape;193;p12"/>
          <p:cNvSpPr txBox="1"/>
          <p:nvPr/>
        </p:nvSpPr>
        <p:spPr>
          <a:xfrm>
            <a:off x="2166739" y="3825875"/>
            <a:ext cx="13954522" cy="200977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GB" sz="6000" u="none">
                <a:solidFill>
                  <a:srgbClr val="030202"/>
                </a:solidFill>
                <a:latin typeface="Arial"/>
                <a:ea typeface="Arial"/>
                <a:cs typeface="Arial"/>
                <a:sym typeface="Arial"/>
              </a:rPr>
              <a:t>Black people’s mental health: Addressing the structural drivers</a:t>
            </a:r>
            <a:endParaRPr/>
          </a:p>
        </p:txBody>
      </p:sp>
      <p:grpSp>
        <p:nvGrpSpPr>
          <p:cNvPr id="194" name="Google Shape;194;p12"/>
          <p:cNvGrpSpPr/>
          <p:nvPr/>
        </p:nvGrpSpPr>
        <p:grpSpPr>
          <a:xfrm>
            <a:off x="16409451" y="-1638634"/>
            <a:ext cx="3198463" cy="3724651"/>
            <a:chOff x="0" y="-28575"/>
            <a:chExt cx="624360" cy="727075"/>
          </a:xfrm>
        </p:grpSpPr>
        <p:sp>
          <p:nvSpPr>
            <p:cNvPr id="195" name="Google Shape;195;p12"/>
            <p:cNvSpPr/>
            <p:nvPr/>
          </p:nvSpPr>
          <p:spPr>
            <a:xfrm>
              <a:off x="0" y="0"/>
              <a:ext cx="624360" cy="698500"/>
            </a:xfrm>
            <a:custGeom>
              <a:avLst/>
              <a:gdLst/>
              <a:ahLst/>
              <a:cxnLst/>
              <a:rect l="l" t="t" r="r" b="b"/>
              <a:pathLst>
                <a:path w="624360" h="698500" extrusionOk="0">
                  <a:moveTo>
                    <a:pt x="624360" y="349250"/>
                  </a:moveTo>
                  <a:lnTo>
                    <a:pt x="421160" y="698500"/>
                  </a:lnTo>
                  <a:lnTo>
                    <a:pt x="203200" y="698500"/>
                  </a:lnTo>
                  <a:lnTo>
                    <a:pt x="0" y="349250"/>
                  </a:lnTo>
                  <a:lnTo>
                    <a:pt x="203200" y="0"/>
                  </a:lnTo>
                  <a:lnTo>
                    <a:pt x="421160" y="0"/>
                  </a:lnTo>
                  <a:lnTo>
                    <a:pt x="624360"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12"/>
            <p:cNvSpPr txBox="1"/>
            <p:nvPr/>
          </p:nvSpPr>
          <p:spPr>
            <a:xfrm>
              <a:off x="114300" y="-28575"/>
              <a:ext cx="395760"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7" name="Google Shape;197;p12"/>
          <p:cNvGrpSpPr/>
          <p:nvPr/>
        </p:nvGrpSpPr>
        <p:grpSpPr>
          <a:xfrm>
            <a:off x="15559259" y="777451"/>
            <a:ext cx="1505803" cy="1401906"/>
            <a:chOff x="0" y="-28575"/>
            <a:chExt cx="780959" cy="727075"/>
          </a:xfrm>
        </p:grpSpPr>
        <p:sp>
          <p:nvSpPr>
            <p:cNvPr id="198" name="Google Shape;198;p12"/>
            <p:cNvSpPr/>
            <p:nvPr/>
          </p:nvSpPr>
          <p:spPr>
            <a:xfrm>
              <a:off x="0" y="0"/>
              <a:ext cx="780959" cy="698500"/>
            </a:xfrm>
            <a:custGeom>
              <a:avLst/>
              <a:gdLst/>
              <a:ahLst/>
              <a:cxnLst/>
              <a:rect l="l" t="t" r="r" b="b"/>
              <a:pathLst>
                <a:path w="780959" h="698500" extrusionOk="0">
                  <a:moveTo>
                    <a:pt x="780959" y="349250"/>
                  </a:moveTo>
                  <a:lnTo>
                    <a:pt x="577759" y="698500"/>
                  </a:lnTo>
                  <a:lnTo>
                    <a:pt x="203200" y="698500"/>
                  </a:lnTo>
                  <a:lnTo>
                    <a:pt x="0" y="349250"/>
                  </a:lnTo>
                  <a:lnTo>
                    <a:pt x="203200" y="0"/>
                  </a:lnTo>
                  <a:lnTo>
                    <a:pt x="577759" y="0"/>
                  </a:lnTo>
                  <a:lnTo>
                    <a:pt x="780959"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12"/>
            <p:cNvSpPr txBox="1"/>
            <p:nvPr/>
          </p:nvSpPr>
          <p:spPr>
            <a:xfrm>
              <a:off x="114300" y="-28575"/>
              <a:ext cx="552359"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00" name="Google Shape;200;p12"/>
          <p:cNvGrpSpPr/>
          <p:nvPr/>
        </p:nvGrpSpPr>
        <p:grpSpPr>
          <a:xfrm>
            <a:off x="15334354" y="545938"/>
            <a:ext cx="592421" cy="551545"/>
            <a:chOff x="0" y="-28575"/>
            <a:chExt cx="780959" cy="727075"/>
          </a:xfrm>
        </p:grpSpPr>
        <p:sp>
          <p:nvSpPr>
            <p:cNvPr id="201" name="Google Shape;201;p12"/>
            <p:cNvSpPr/>
            <p:nvPr/>
          </p:nvSpPr>
          <p:spPr>
            <a:xfrm>
              <a:off x="0" y="0"/>
              <a:ext cx="780959" cy="698500"/>
            </a:xfrm>
            <a:custGeom>
              <a:avLst/>
              <a:gdLst/>
              <a:ahLst/>
              <a:cxnLst/>
              <a:rect l="l" t="t" r="r" b="b"/>
              <a:pathLst>
                <a:path w="780959" h="698500" extrusionOk="0">
                  <a:moveTo>
                    <a:pt x="780959" y="349250"/>
                  </a:moveTo>
                  <a:lnTo>
                    <a:pt x="577759" y="698500"/>
                  </a:lnTo>
                  <a:lnTo>
                    <a:pt x="203200" y="698500"/>
                  </a:lnTo>
                  <a:lnTo>
                    <a:pt x="0" y="349250"/>
                  </a:lnTo>
                  <a:lnTo>
                    <a:pt x="203200" y="0"/>
                  </a:lnTo>
                  <a:lnTo>
                    <a:pt x="577759" y="0"/>
                  </a:lnTo>
                  <a:lnTo>
                    <a:pt x="780959"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12"/>
            <p:cNvSpPr txBox="1"/>
            <p:nvPr/>
          </p:nvSpPr>
          <p:spPr>
            <a:xfrm>
              <a:off x="114300" y="-28575"/>
              <a:ext cx="552359"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03" name="Google Shape;203;p12"/>
          <p:cNvGrpSpPr/>
          <p:nvPr/>
        </p:nvGrpSpPr>
        <p:grpSpPr>
          <a:xfrm>
            <a:off x="16711975" y="1398196"/>
            <a:ext cx="1662539" cy="1547828"/>
            <a:chOff x="0" y="-28575"/>
            <a:chExt cx="780959" cy="727075"/>
          </a:xfrm>
        </p:grpSpPr>
        <p:sp>
          <p:nvSpPr>
            <p:cNvPr id="204" name="Google Shape;204;p12"/>
            <p:cNvSpPr/>
            <p:nvPr/>
          </p:nvSpPr>
          <p:spPr>
            <a:xfrm>
              <a:off x="0" y="0"/>
              <a:ext cx="780959" cy="698500"/>
            </a:xfrm>
            <a:custGeom>
              <a:avLst/>
              <a:gdLst/>
              <a:ahLst/>
              <a:cxnLst/>
              <a:rect l="l" t="t" r="r" b="b"/>
              <a:pathLst>
                <a:path w="780959" h="698500" extrusionOk="0">
                  <a:moveTo>
                    <a:pt x="780959" y="349250"/>
                  </a:moveTo>
                  <a:lnTo>
                    <a:pt x="577759" y="698500"/>
                  </a:lnTo>
                  <a:lnTo>
                    <a:pt x="203200" y="698500"/>
                  </a:lnTo>
                  <a:lnTo>
                    <a:pt x="0" y="349250"/>
                  </a:lnTo>
                  <a:lnTo>
                    <a:pt x="203200" y="0"/>
                  </a:lnTo>
                  <a:lnTo>
                    <a:pt x="577759" y="0"/>
                  </a:lnTo>
                  <a:lnTo>
                    <a:pt x="780959"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12"/>
            <p:cNvSpPr txBox="1"/>
            <p:nvPr/>
          </p:nvSpPr>
          <p:spPr>
            <a:xfrm>
              <a:off x="114300" y="-28575"/>
              <a:ext cx="552359"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06" name="Google Shape;206;p12"/>
          <p:cNvGrpSpPr/>
          <p:nvPr/>
        </p:nvGrpSpPr>
        <p:grpSpPr>
          <a:xfrm>
            <a:off x="15513100" y="-743756"/>
            <a:ext cx="1792701" cy="1547828"/>
            <a:chOff x="0" y="-28575"/>
            <a:chExt cx="842102" cy="727075"/>
          </a:xfrm>
        </p:grpSpPr>
        <p:sp>
          <p:nvSpPr>
            <p:cNvPr id="207" name="Google Shape;207;p12"/>
            <p:cNvSpPr/>
            <p:nvPr/>
          </p:nvSpPr>
          <p:spPr>
            <a:xfrm>
              <a:off x="0" y="0"/>
              <a:ext cx="842102" cy="698500"/>
            </a:xfrm>
            <a:custGeom>
              <a:avLst/>
              <a:gdLst/>
              <a:ahLst/>
              <a:cxnLst/>
              <a:rect l="l" t="t" r="r" b="b"/>
              <a:pathLst>
                <a:path w="842102" h="698500" extrusionOk="0">
                  <a:moveTo>
                    <a:pt x="842102" y="349250"/>
                  </a:moveTo>
                  <a:lnTo>
                    <a:pt x="638902" y="698500"/>
                  </a:lnTo>
                  <a:lnTo>
                    <a:pt x="203200" y="698500"/>
                  </a:lnTo>
                  <a:lnTo>
                    <a:pt x="0" y="349250"/>
                  </a:lnTo>
                  <a:lnTo>
                    <a:pt x="203200" y="0"/>
                  </a:lnTo>
                  <a:lnTo>
                    <a:pt x="638902" y="0"/>
                  </a:lnTo>
                  <a:lnTo>
                    <a:pt x="842102"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208;p12"/>
            <p:cNvSpPr txBox="1"/>
            <p:nvPr/>
          </p:nvSpPr>
          <p:spPr>
            <a:xfrm>
              <a:off x="114300" y="-28575"/>
              <a:ext cx="613502"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09" name="Google Shape;209;p12"/>
          <p:cNvGrpSpPr/>
          <p:nvPr/>
        </p:nvGrpSpPr>
        <p:grpSpPr>
          <a:xfrm rot="-5400000">
            <a:off x="4949743" y="3088062"/>
            <a:ext cx="225606" cy="5951082"/>
            <a:chOff x="0" y="-28575"/>
            <a:chExt cx="80852" cy="2132734"/>
          </a:xfrm>
        </p:grpSpPr>
        <p:sp>
          <p:nvSpPr>
            <p:cNvPr id="210" name="Google Shape;210;p12"/>
            <p:cNvSpPr/>
            <p:nvPr/>
          </p:nvSpPr>
          <p:spPr>
            <a:xfrm>
              <a:off x="0" y="0"/>
              <a:ext cx="80852" cy="2104159"/>
            </a:xfrm>
            <a:custGeom>
              <a:avLst/>
              <a:gdLst/>
              <a:ahLst/>
              <a:cxnLst/>
              <a:rect l="l" t="t" r="r" b="b"/>
              <a:pathLst>
                <a:path w="80852" h="2104159" extrusionOk="0">
                  <a:moveTo>
                    <a:pt x="0" y="0"/>
                  </a:moveTo>
                  <a:lnTo>
                    <a:pt x="80852" y="0"/>
                  </a:lnTo>
                  <a:lnTo>
                    <a:pt x="80852" y="2104159"/>
                  </a:lnTo>
                  <a:lnTo>
                    <a:pt x="0" y="2104159"/>
                  </a:lnTo>
                  <a:close/>
                </a:path>
              </a:pathLst>
            </a:custGeom>
            <a:solidFill>
              <a:srgbClr val="AB3E2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12"/>
            <p:cNvSpPr txBox="1"/>
            <p:nvPr/>
          </p:nvSpPr>
          <p:spPr>
            <a:xfrm>
              <a:off x="0" y="-28575"/>
              <a:ext cx="80852" cy="2132734"/>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CF9"/>
        </a:solidFill>
        <a:effectLst/>
      </p:bgPr>
    </p:bg>
    <p:spTree>
      <p:nvGrpSpPr>
        <p:cNvPr id="1" name="Shape 216"/>
        <p:cNvGrpSpPr/>
        <p:nvPr/>
      </p:nvGrpSpPr>
      <p:grpSpPr>
        <a:xfrm>
          <a:off x="0" y="0"/>
          <a:ext cx="0" cy="0"/>
          <a:chOff x="0" y="0"/>
          <a:chExt cx="0" cy="0"/>
        </a:xfrm>
      </p:grpSpPr>
      <p:sp>
        <p:nvSpPr>
          <p:cNvPr id="217" name="Google Shape;217;p13"/>
          <p:cNvSpPr txBox="1"/>
          <p:nvPr/>
        </p:nvSpPr>
        <p:spPr>
          <a:xfrm>
            <a:off x="838200" y="800100"/>
            <a:ext cx="16154400" cy="936153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3200"/>
              <a:buFont typeface="Calibri"/>
              <a:buAutoNum type="arabicPeriod"/>
            </a:pPr>
            <a:r>
              <a:rPr lang="en-GB" sz="3200">
                <a:solidFill>
                  <a:schemeClr val="dk1"/>
                </a:solidFill>
                <a:latin typeface="Arial"/>
                <a:ea typeface="Arial"/>
                <a:cs typeface="Arial"/>
                <a:sym typeface="Arial"/>
              </a:rPr>
              <a:t>The UK government must appoint a </a:t>
            </a:r>
            <a:r>
              <a:rPr lang="en-GB" sz="3200" b="1">
                <a:solidFill>
                  <a:schemeClr val="dk1"/>
                </a:solidFill>
                <a:latin typeface="Arial"/>
                <a:ea typeface="Arial"/>
                <a:cs typeface="Arial"/>
                <a:sym typeface="Arial"/>
              </a:rPr>
              <a:t>Minister for Racial equality </a:t>
            </a:r>
            <a:r>
              <a:rPr lang="en-GB" sz="3200">
                <a:solidFill>
                  <a:schemeClr val="dk1"/>
                </a:solidFill>
                <a:latin typeface="Arial"/>
                <a:ea typeface="Arial"/>
                <a:cs typeface="Arial"/>
                <a:sym typeface="Arial"/>
              </a:rPr>
              <a:t>with clear accountability for Black people’s mental health and develop a </a:t>
            </a:r>
            <a:r>
              <a:rPr lang="en-GB" sz="3200" b="1">
                <a:solidFill>
                  <a:schemeClr val="dk1"/>
                </a:solidFill>
                <a:latin typeface="Arial"/>
                <a:ea typeface="Arial"/>
                <a:cs typeface="Arial"/>
                <a:sym typeface="Arial"/>
              </a:rPr>
              <a:t>comprehensive plan to tackle racism</a:t>
            </a:r>
            <a:r>
              <a:rPr lang="en-GB" sz="3200">
                <a:solidFill>
                  <a:schemeClr val="dk1"/>
                </a:solidFill>
                <a:latin typeface="Arial"/>
                <a:ea typeface="Arial"/>
                <a:cs typeface="Arial"/>
                <a:sym typeface="Arial"/>
              </a:rPr>
              <a:t>.</a:t>
            </a:r>
            <a:endParaRPr/>
          </a:p>
          <a:p>
            <a:pPr marL="0" marR="0" lvl="0" indent="0" algn="l" rtl="0">
              <a:spcBef>
                <a:spcPts val="1000"/>
              </a:spcBef>
              <a:spcAft>
                <a:spcPts val="0"/>
              </a:spcAft>
              <a:buNone/>
            </a:pPr>
            <a:endParaRPr sz="3200">
              <a:solidFill>
                <a:schemeClr val="dk1"/>
              </a:solidFill>
              <a:latin typeface="Arial"/>
              <a:ea typeface="Arial"/>
              <a:cs typeface="Arial"/>
              <a:sym typeface="Arial"/>
            </a:endParaRPr>
          </a:p>
          <a:p>
            <a:pPr marL="0" marR="0" lvl="0" indent="0" algn="l" rtl="0">
              <a:spcBef>
                <a:spcPts val="1000"/>
              </a:spcBef>
              <a:spcAft>
                <a:spcPts val="0"/>
              </a:spcAft>
              <a:buNone/>
            </a:pPr>
            <a:r>
              <a:rPr lang="en-GB" sz="3200">
                <a:solidFill>
                  <a:schemeClr val="dk1"/>
                </a:solidFill>
                <a:latin typeface="Arial"/>
                <a:ea typeface="Arial"/>
                <a:cs typeface="Arial"/>
                <a:sym typeface="Arial"/>
              </a:rPr>
              <a:t>2. The UK government must work with Black communities to </a:t>
            </a:r>
            <a:r>
              <a:rPr lang="en-GB" sz="3200" b="1">
                <a:solidFill>
                  <a:schemeClr val="dk1"/>
                </a:solidFill>
                <a:latin typeface="Arial"/>
                <a:ea typeface="Arial"/>
                <a:cs typeface="Arial"/>
                <a:sym typeface="Arial"/>
              </a:rPr>
              <a:t>develop fully funded, non-medical mental health solutions</a:t>
            </a:r>
            <a:r>
              <a:rPr lang="en-GB" sz="3200">
                <a:solidFill>
                  <a:schemeClr val="dk1"/>
                </a:solidFill>
                <a:latin typeface="Arial"/>
                <a:ea typeface="Arial"/>
                <a:cs typeface="Arial"/>
                <a:sym typeface="Arial"/>
              </a:rPr>
              <a:t>, like social prescribing, and fund community-led suicide prevention initiatives.</a:t>
            </a:r>
            <a:endParaRPr/>
          </a:p>
          <a:p>
            <a:pPr marL="0" marR="0" lvl="0" indent="0" algn="l" rtl="0">
              <a:spcBef>
                <a:spcPts val="1000"/>
              </a:spcBef>
              <a:spcAft>
                <a:spcPts val="0"/>
              </a:spcAft>
              <a:buNone/>
            </a:pPr>
            <a:endParaRPr sz="3200">
              <a:solidFill>
                <a:schemeClr val="dk1"/>
              </a:solidFill>
              <a:latin typeface="Arial"/>
              <a:ea typeface="Arial"/>
              <a:cs typeface="Arial"/>
              <a:sym typeface="Arial"/>
            </a:endParaRPr>
          </a:p>
          <a:p>
            <a:pPr marL="0" marR="0" lvl="0" indent="0" algn="l" rtl="0">
              <a:spcBef>
                <a:spcPts val="1000"/>
              </a:spcBef>
              <a:spcAft>
                <a:spcPts val="0"/>
              </a:spcAft>
              <a:buNone/>
            </a:pPr>
            <a:r>
              <a:rPr lang="en-GB" sz="3200">
                <a:solidFill>
                  <a:schemeClr val="dk1"/>
                </a:solidFill>
                <a:latin typeface="Arial"/>
                <a:ea typeface="Arial"/>
                <a:cs typeface="Arial"/>
                <a:sym typeface="Arial"/>
              </a:rPr>
              <a:t>3. The UK government must </a:t>
            </a:r>
            <a:r>
              <a:rPr lang="en-GB" sz="3200" b="1">
                <a:solidFill>
                  <a:schemeClr val="dk1"/>
                </a:solidFill>
                <a:latin typeface="Arial"/>
                <a:ea typeface="Arial"/>
                <a:cs typeface="Arial"/>
                <a:sym typeface="Arial"/>
              </a:rPr>
              <a:t>end all migration policies that negatively impact</a:t>
            </a:r>
            <a:r>
              <a:rPr lang="en-GB" sz="3200">
                <a:solidFill>
                  <a:schemeClr val="dk1"/>
                </a:solidFill>
                <a:latin typeface="Arial"/>
                <a:ea typeface="Arial"/>
                <a:cs typeface="Arial"/>
                <a:sym typeface="Arial"/>
              </a:rPr>
              <a:t> the mental health of refugees, asylum seekers and migrants. The UK government must </a:t>
            </a:r>
            <a:r>
              <a:rPr lang="en-GB" sz="3200" b="1">
                <a:solidFill>
                  <a:schemeClr val="dk1"/>
                </a:solidFill>
                <a:latin typeface="Arial"/>
                <a:ea typeface="Arial"/>
                <a:cs typeface="Arial"/>
                <a:sym typeface="Arial"/>
              </a:rPr>
              <a:t>compensate Windrush scandal </a:t>
            </a:r>
            <a:r>
              <a:rPr lang="en-GB" sz="3200">
                <a:solidFill>
                  <a:schemeClr val="dk1"/>
                </a:solidFill>
                <a:latin typeface="Arial"/>
                <a:ea typeface="Arial"/>
                <a:cs typeface="Arial"/>
                <a:sym typeface="Arial"/>
              </a:rPr>
              <a:t>survivors including appropriate mental health support for them and their families.</a:t>
            </a:r>
            <a:endParaRPr/>
          </a:p>
          <a:p>
            <a:pPr marL="0" marR="0" lvl="0" indent="0" algn="l" rtl="0">
              <a:spcBef>
                <a:spcPts val="1000"/>
              </a:spcBef>
              <a:spcAft>
                <a:spcPts val="0"/>
              </a:spcAft>
              <a:buNone/>
            </a:pPr>
            <a:endParaRPr sz="3200">
              <a:solidFill>
                <a:schemeClr val="dk1"/>
              </a:solidFill>
              <a:latin typeface="Arial"/>
              <a:ea typeface="Arial"/>
              <a:cs typeface="Arial"/>
              <a:sym typeface="Arial"/>
            </a:endParaRPr>
          </a:p>
          <a:p>
            <a:pPr marL="0" marR="0" lvl="0" indent="0" algn="l" rtl="0">
              <a:spcBef>
                <a:spcPts val="1000"/>
              </a:spcBef>
              <a:spcAft>
                <a:spcPts val="0"/>
              </a:spcAft>
              <a:buNone/>
            </a:pPr>
            <a:r>
              <a:rPr lang="en-GB" sz="3200">
                <a:solidFill>
                  <a:schemeClr val="dk1"/>
                </a:solidFill>
                <a:latin typeface="Arial"/>
                <a:ea typeface="Arial"/>
                <a:cs typeface="Arial"/>
                <a:sym typeface="Arial"/>
              </a:rPr>
              <a:t>4. The Government should empower all local Integrated Care Systems to prioritise eradicating health inequalities facing Black communities in access, experience and outcomes through their strategy and implementation plans.</a:t>
            </a:r>
            <a:endParaRPr/>
          </a:p>
          <a:p>
            <a:pPr marL="285750" marR="0" lvl="0" indent="-82550" algn="l" rtl="0">
              <a:spcBef>
                <a:spcPts val="100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CF9"/>
        </a:solidFill>
        <a:effectLst/>
      </p:bgPr>
    </p:bg>
    <p:spTree>
      <p:nvGrpSpPr>
        <p:cNvPr id="1" name="Shape 221"/>
        <p:cNvGrpSpPr/>
        <p:nvPr/>
      </p:nvGrpSpPr>
      <p:grpSpPr>
        <a:xfrm>
          <a:off x="0" y="0"/>
          <a:ext cx="0" cy="0"/>
          <a:chOff x="0" y="0"/>
          <a:chExt cx="0" cy="0"/>
        </a:xfrm>
      </p:grpSpPr>
      <p:sp>
        <p:nvSpPr>
          <p:cNvPr id="222" name="Google Shape;222;p14"/>
          <p:cNvSpPr txBox="1"/>
          <p:nvPr/>
        </p:nvSpPr>
        <p:spPr>
          <a:xfrm>
            <a:off x="2166739" y="4505325"/>
            <a:ext cx="13954522" cy="109537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GB" sz="6000" u="none">
                <a:solidFill>
                  <a:srgbClr val="030202"/>
                </a:solidFill>
                <a:latin typeface="Arial"/>
                <a:ea typeface="Arial"/>
                <a:cs typeface="Arial"/>
                <a:sym typeface="Arial"/>
              </a:rPr>
              <a:t>Improving ways of working</a:t>
            </a:r>
            <a:endParaRPr/>
          </a:p>
        </p:txBody>
      </p:sp>
      <p:grpSp>
        <p:nvGrpSpPr>
          <p:cNvPr id="223" name="Google Shape;223;p14"/>
          <p:cNvGrpSpPr/>
          <p:nvPr/>
        </p:nvGrpSpPr>
        <p:grpSpPr>
          <a:xfrm>
            <a:off x="16409451" y="-1638634"/>
            <a:ext cx="3198463" cy="3724651"/>
            <a:chOff x="0" y="-28575"/>
            <a:chExt cx="624360" cy="727075"/>
          </a:xfrm>
        </p:grpSpPr>
        <p:sp>
          <p:nvSpPr>
            <p:cNvPr id="224" name="Google Shape;224;p14"/>
            <p:cNvSpPr/>
            <p:nvPr/>
          </p:nvSpPr>
          <p:spPr>
            <a:xfrm>
              <a:off x="0" y="0"/>
              <a:ext cx="624360" cy="698500"/>
            </a:xfrm>
            <a:custGeom>
              <a:avLst/>
              <a:gdLst/>
              <a:ahLst/>
              <a:cxnLst/>
              <a:rect l="l" t="t" r="r" b="b"/>
              <a:pathLst>
                <a:path w="624360" h="698500" extrusionOk="0">
                  <a:moveTo>
                    <a:pt x="624360" y="349250"/>
                  </a:moveTo>
                  <a:lnTo>
                    <a:pt x="421160" y="698500"/>
                  </a:lnTo>
                  <a:lnTo>
                    <a:pt x="203200" y="698500"/>
                  </a:lnTo>
                  <a:lnTo>
                    <a:pt x="0" y="349250"/>
                  </a:lnTo>
                  <a:lnTo>
                    <a:pt x="203200" y="0"/>
                  </a:lnTo>
                  <a:lnTo>
                    <a:pt x="421160" y="0"/>
                  </a:lnTo>
                  <a:lnTo>
                    <a:pt x="624360"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 name="Google Shape;225;p14"/>
            <p:cNvSpPr txBox="1"/>
            <p:nvPr/>
          </p:nvSpPr>
          <p:spPr>
            <a:xfrm>
              <a:off x="114300" y="-28575"/>
              <a:ext cx="395760"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6" name="Google Shape;226;p14"/>
          <p:cNvGrpSpPr/>
          <p:nvPr/>
        </p:nvGrpSpPr>
        <p:grpSpPr>
          <a:xfrm>
            <a:off x="15559259" y="777451"/>
            <a:ext cx="1505803" cy="1401906"/>
            <a:chOff x="0" y="-28575"/>
            <a:chExt cx="780959" cy="727075"/>
          </a:xfrm>
        </p:grpSpPr>
        <p:sp>
          <p:nvSpPr>
            <p:cNvPr id="227" name="Google Shape;227;p14"/>
            <p:cNvSpPr/>
            <p:nvPr/>
          </p:nvSpPr>
          <p:spPr>
            <a:xfrm>
              <a:off x="0" y="0"/>
              <a:ext cx="780959" cy="698500"/>
            </a:xfrm>
            <a:custGeom>
              <a:avLst/>
              <a:gdLst/>
              <a:ahLst/>
              <a:cxnLst/>
              <a:rect l="l" t="t" r="r" b="b"/>
              <a:pathLst>
                <a:path w="780959" h="698500" extrusionOk="0">
                  <a:moveTo>
                    <a:pt x="780959" y="349250"/>
                  </a:moveTo>
                  <a:lnTo>
                    <a:pt x="577759" y="698500"/>
                  </a:lnTo>
                  <a:lnTo>
                    <a:pt x="203200" y="698500"/>
                  </a:lnTo>
                  <a:lnTo>
                    <a:pt x="0" y="349250"/>
                  </a:lnTo>
                  <a:lnTo>
                    <a:pt x="203200" y="0"/>
                  </a:lnTo>
                  <a:lnTo>
                    <a:pt x="577759" y="0"/>
                  </a:lnTo>
                  <a:lnTo>
                    <a:pt x="780959"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8" name="Google Shape;228;p14"/>
            <p:cNvSpPr txBox="1"/>
            <p:nvPr/>
          </p:nvSpPr>
          <p:spPr>
            <a:xfrm>
              <a:off x="114300" y="-28575"/>
              <a:ext cx="552359"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9" name="Google Shape;229;p14"/>
          <p:cNvGrpSpPr/>
          <p:nvPr/>
        </p:nvGrpSpPr>
        <p:grpSpPr>
          <a:xfrm>
            <a:off x="15334354" y="545938"/>
            <a:ext cx="592421" cy="551545"/>
            <a:chOff x="0" y="-28575"/>
            <a:chExt cx="780959" cy="727075"/>
          </a:xfrm>
        </p:grpSpPr>
        <p:sp>
          <p:nvSpPr>
            <p:cNvPr id="230" name="Google Shape;230;p14"/>
            <p:cNvSpPr/>
            <p:nvPr/>
          </p:nvSpPr>
          <p:spPr>
            <a:xfrm>
              <a:off x="0" y="0"/>
              <a:ext cx="780959" cy="698500"/>
            </a:xfrm>
            <a:custGeom>
              <a:avLst/>
              <a:gdLst/>
              <a:ahLst/>
              <a:cxnLst/>
              <a:rect l="l" t="t" r="r" b="b"/>
              <a:pathLst>
                <a:path w="780959" h="698500" extrusionOk="0">
                  <a:moveTo>
                    <a:pt x="780959" y="349250"/>
                  </a:moveTo>
                  <a:lnTo>
                    <a:pt x="577759" y="698500"/>
                  </a:lnTo>
                  <a:lnTo>
                    <a:pt x="203200" y="698500"/>
                  </a:lnTo>
                  <a:lnTo>
                    <a:pt x="0" y="349250"/>
                  </a:lnTo>
                  <a:lnTo>
                    <a:pt x="203200" y="0"/>
                  </a:lnTo>
                  <a:lnTo>
                    <a:pt x="577759" y="0"/>
                  </a:lnTo>
                  <a:lnTo>
                    <a:pt x="780959"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 name="Google Shape;231;p14"/>
            <p:cNvSpPr txBox="1"/>
            <p:nvPr/>
          </p:nvSpPr>
          <p:spPr>
            <a:xfrm>
              <a:off x="114300" y="-28575"/>
              <a:ext cx="552359"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2" name="Google Shape;232;p14"/>
          <p:cNvGrpSpPr/>
          <p:nvPr/>
        </p:nvGrpSpPr>
        <p:grpSpPr>
          <a:xfrm>
            <a:off x="16711975" y="1398196"/>
            <a:ext cx="1662539" cy="1547828"/>
            <a:chOff x="0" y="-28575"/>
            <a:chExt cx="780959" cy="727075"/>
          </a:xfrm>
        </p:grpSpPr>
        <p:sp>
          <p:nvSpPr>
            <p:cNvPr id="233" name="Google Shape;233;p14"/>
            <p:cNvSpPr/>
            <p:nvPr/>
          </p:nvSpPr>
          <p:spPr>
            <a:xfrm>
              <a:off x="0" y="0"/>
              <a:ext cx="780959" cy="698500"/>
            </a:xfrm>
            <a:custGeom>
              <a:avLst/>
              <a:gdLst/>
              <a:ahLst/>
              <a:cxnLst/>
              <a:rect l="l" t="t" r="r" b="b"/>
              <a:pathLst>
                <a:path w="780959" h="698500" extrusionOk="0">
                  <a:moveTo>
                    <a:pt x="780959" y="349250"/>
                  </a:moveTo>
                  <a:lnTo>
                    <a:pt x="577759" y="698500"/>
                  </a:lnTo>
                  <a:lnTo>
                    <a:pt x="203200" y="698500"/>
                  </a:lnTo>
                  <a:lnTo>
                    <a:pt x="0" y="349250"/>
                  </a:lnTo>
                  <a:lnTo>
                    <a:pt x="203200" y="0"/>
                  </a:lnTo>
                  <a:lnTo>
                    <a:pt x="577759" y="0"/>
                  </a:lnTo>
                  <a:lnTo>
                    <a:pt x="780959"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 name="Google Shape;234;p14"/>
            <p:cNvSpPr txBox="1"/>
            <p:nvPr/>
          </p:nvSpPr>
          <p:spPr>
            <a:xfrm>
              <a:off x="114300" y="-28575"/>
              <a:ext cx="552359"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5" name="Google Shape;235;p14"/>
          <p:cNvGrpSpPr/>
          <p:nvPr/>
        </p:nvGrpSpPr>
        <p:grpSpPr>
          <a:xfrm>
            <a:off x="15513100" y="-743756"/>
            <a:ext cx="1792701" cy="1547828"/>
            <a:chOff x="0" y="-28575"/>
            <a:chExt cx="842102" cy="727075"/>
          </a:xfrm>
        </p:grpSpPr>
        <p:sp>
          <p:nvSpPr>
            <p:cNvPr id="236" name="Google Shape;236;p14"/>
            <p:cNvSpPr/>
            <p:nvPr/>
          </p:nvSpPr>
          <p:spPr>
            <a:xfrm>
              <a:off x="0" y="0"/>
              <a:ext cx="842102" cy="698500"/>
            </a:xfrm>
            <a:custGeom>
              <a:avLst/>
              <a:gdLst/>
              <a:ahLst/>
              <a:cxnLst/>
              <a:rect l="l" t="t" r="r" b="b"/>
              <a:pathLst>
                <a:path w="842102" h="698500" extrusionOk="0">
                  <a:moveTo>
                    <a:pt x="842102" y="349250"/>
                  </a:moveTo>
                  <a:lnTo>
                    <a:pt x="638902" y="698500"/>
                  </a:lnTo>
                  <a:lnTo>
                    <a:pt x="203200" y="698500"/>
                  </a:lnTo>
                  <a:lnTo>
                    <a:pt x="0" y="349250"/>
                  </a:lnTo>
                  <a:lnTo>
                    <a:pt x="203200" y="0"/>
                  </a:lnTo>
                  <a:lnTo>
                    <a:pt x="638902" y="0"/>
                  </a:lnTo>
                  <a:lnTo>
                    <a:pt x="842102"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 name="Google Shape;237;p14"/>
            <p:cNvSpPr txBox="1"/>
            <p:nvPr/>
          </p:nvSpPr>
          <p:spPr>
            <a:xfrm>
              <a:off x="114300" y="-28575"/>
              <a:ext cx="613502"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8" name="Google Shape;238;p14"/>
          <p:cNvGrpSpPr/>
          <p:nvPr/>
        </p:nvGrpSpPr>
        <p:grpSpPr>
          <a:xfrm rot="-5400000">
            <a:off x="4949743" y="3088062"/>
            <a:ext cx="225606" cy="5951082"/>
            <a:chOff x="0" y="-28575"/>
            <a:chExt cx="80852" cy="2132734"/>
          </a:xfrm>
        </p:grpSpPr>
        <p:sp>
          <p:nvSpPr>
            <p:cNvPr id="239" name="Google Shape;239;p14"/>
            <p:cNvSpPr/>
            <p:nvPr/>
          </p:nvSpPr>
          <p:spPr>
            <a:xfrm>
              <a:off x="0" y="0"/>
              <a:ext cx="80852" cy="2104159"/>
            </a:xfrm>
            <a:custGeom>
              <a:avLst/>
              <a:gdLst/>
              <a:ahLst/>
              <a:cxnLst/>
              <a:rect l="l" t="t" r="r" b="b"/>
              <a:pathLst>
                <a:path w="80852" h="2104159" extrusionOk="0">
                  <a:moveTo>
                    <a:pt x="0" y="0"/>
                  </a:moveTo>
                  <a:lnTo>
                    <a:pt x="80852" y="0"/>
                  </a:lnTo>
                  <a:lnTo>
                    <a:pt x="80852" y="2104159"/>
                  </a:lnTo>
                  <a:lnTo>
                    <a:pt x="0" y="2104159"/>
                  </a:lnTo>
                  <a:close/>
                </a:path>
              </a:pathLst>
            </a:custGeom>
            <a:solidFill>
              <a:srgbClr val="AB3E2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240;p14"/>
            <p:cNvSpPr txBox="1"/>
            <p:nvPr/>
          </p:nvSpPr>
          <p:spPr>
            <a:xfrm>
              <a:off x="0" y="-28575"/>
              <a:ext cx="80852" cy="2132734"/>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CF9"/>
        </a:solidFill>
        <a:effectLst/>
      </p:bgPr>
    </p:bg>
    <p:spTree>
      <p:nvGrpSpPr>
        <p:cNvPr id="1" name="Shape 245"/>
        <p:cNvGrpSpPr/>
        <p:nvPr/>
      </p:nvGrpSpPr>
      <p:grpSpPr>
        <a:xfrm>
          <a:off x="0" y="0"/>
          <a:ext cx="0" cy="0"/>
          <a:chOff x="0" y="0"/>
          <a:chExt cx="0" cy="0"/>
        </a:xfrm>
      </p:grpSpPr>
      <p:sp>
        <p:nvSpPr>
          <p:cNvPr id="246" name="Google Shape;246;p15"/>
          <p:cNvSpPr txBox="1"/>
          <p:nvPr/>
        </p:nvSpPr>
        <p:spPr>
          <a:xfrm>
            <a:off x="914400" y="1181100"/>
            <a:ext cx="15392400" cy="8650830"/>
          </a:xfrm>
          <a:prstGeom prst="rect">
            <a:avLst/>
          </a:prstGeom>
          <a:noFill/>
          <a:ln>
            <a:noFill/>
          </a:ln>
        </p:spPr>
        <p:txBody>
          <a:bodyPr spcFirstLastPara="1" wrap="square" lIns="0" tIns="0" rIns="0" bIns="0" anchor="t" anchorCtr="0">
            <a:spAutoFit/>
          </a:bodyPr>
          <a:lstStyle/>
          <a:p>
            <a:pPr marL="342900" marR="0" lvl="0" indent="-342900" algn="l" rtl="0">
              <a:lnSpc>
                <a:spcPct val="107000"/>
              </a:lnSpc>
              <a:spcBef>
                <a:spcPts val="0"/>
              </a:spcBef>
              <a:spcAft>
                <a:spcPts val="0"/>
              </a:spcAft>
              <a:buClr>
                <a:schemeClr val="dk1"/>
              </a:buClr>
              <a:buSzPts val="3200"/>
              <a:buFont typeface="Calibri"/>
              <a:buAutoNum type="arabicPeriod"/>
            </a:pPr>
            <a:r>
              <a:rPr lang="en-GB" sz="3200">
                <a:solidFill>
                  <a:schemeClr val="dk1"/>
                </a:solidFill>
                <a:latin typeface="Arial"/>
                <a:ea typeface="Arial"/>
                <a:cs typeface="Arial"/>
                <a:sym typeface="Arial"/>
              </a:rPr>
              <a:t> All NHS Trusts, VCSE and mental health service providers must </a:t>
            </a:r>
            <a:r>
              <a:rPr lang="en-GB" sz="3200" b="1">
                <a:solidFill>
                  <a:schemeClr val="dk1"/>
                </a:solidFill>
                <a:latin typeface="Arial"/>
                <a:ea typeface="Arial"/>
                <a:cs typeface="Arial"/>
                <a:sym typeface="Arial"/>
              </a:rPr>
              <a:t>fully resource and embed</a:t>
            </a:r>
            <a:r>
              <a:rPr lang="en-GB" sz="3200">
                <a:solidFill>
                  <a:schemeClr val="dk1"/>
                </a:solidFill>
                <a:latin typeface="Arial"/>
                <a:ea typeface="Arial"/>
                <a:cs typeface="Arial"/>
                <a:sym typeface="Arial"/>
              </a:rPr>
              <a:t> NHS England’s Patient and carer race equality framework (PCREF).</a:t>
            </a:r>
            <a:br>
              <a:rPr lang="en-GB" sz="3200">
                <a:solidFill>
                  <a:schemeClr val="dk1"/>
                </a:solidFill>
                <a:latin typeface="Arial"/>
                <a:ea typeface="Arial"/>
                <a:cs typeface="Arial"/>
                <a:sym typeface="Arial"/>
              </a:rPr>
            </a:br>
            <a:endParaRPr sz="3200">
              <a:solidFill>
                <a:schemeClr val="dk1"/>
              </a:solidFill>
              <a:latin typeface="Arial"/>
              <a:ea typeface="Arial"/>
              <a:cs typeface="Arial"/>
              <a:sym typeface="Arial"/>
            </a:endParaRPr>
          </a:p>
          <a:p>
            <a:pPr marL="342900" marR="0" lvl="0" indent="-342900" algn="l" rtl="0">
              <a:lnSpc>
                <a:spcPct val="107000"/>
              </a:lnSpc>
              <a:spcBef>
                <a:spcPts val="0"/>
              </a:spcBef>
              <a:spcAft>
                <a:spcPts val="0"/>
              </a:spcAft>
              <a:buClr>
                <a:schemeClr val="dk1"/>
              </a:buClr>
              <a:buSzPts val="3200"/>
              <a:buFont typeface="Calibri"/>
              <a:buAutoNum type="arabicPeriod"/>
            </a:pPr>
            <a:r>
              <a:rPr lang="en-GB" sz="3200">
                <a:solidFill>
                  <a:schemeClr val="dk1"/>
                </a:solidFill>
                <a:latin typeface="Arial"/>
                <a:ea typeface="Arial"/>
                <a:cs typeface="Arial"/>
                <a:sym typeface="Arial"/>
              </a:rPr>
              <a:t> Those in charge of commissioning services at a national and local level must </a:t>
            </a:r>
            <a:r>
              <a:rPr lang="en-GB" sz="3200" b="1">
                <a:solidFill>
                  <a:schemeClr val="dk1"/>
                </a:solidFill>
                <a:latin typeface="Arial"/>
                <a:ea typeface="Arial"/>
                <a:cs typeface="Arial"/>
                <a:sym typeface="Arial"/>
              </a:rPr>
              <a:t>share decision making power and increase resources </a:t>
            </a:r>
            <a:r>
              <a:rPr lang="en-GB" sz="3200">
                <a:solidFill>
                  <a:schemeClr val="dk1"/>
                </a:solidFill>
                <a:latin typeface="Arial"/>
                <a:ea typeface="Arial"/>
                <a:cs typeface="Arial"/>
                <a:sym typeface="Arial"/>
              </a:rPr>
              <a:t>to Black-led organisations, and all decision-making boards in key institutions like the NHS must reflect the people their decisions impact. </a:t>
            </a:r>
            <a:br>
              <a:rPr lang="en-GB" sz="3200">
                <a:solidFill>
                  <a:schemeClr val="dk1"/>
                </a:solidFill>
                <a:latin typeface="Arial"/>
                <a:ea typeface="Arial"/>
                <a:cs typeface="Arial"/>
                <a:sym typeface="Arial"/>
              </a:rPr>
            </a:br>
            <a:endParaRPr sz="3200">
              <a:solidFill>
                <a:schemeClr val="dk1"/>
              </a:solidFill>
              <a:latin typeface="Arial"/>
              <a:ea typeface="Arial"/>
              <a:cs typeface="Arial"/>
              <a:sym typeface="Arial"/>
            </a:endParaRPr>
          </a:p>
          <a:p>
            <a:pPr marL="342900" marR="0" lvl="0" indent="-342900" algn="l" rtl="0">
              <a:lnSpc>
                <a:spcPct val="107000"/>
              </a:lnSpc>
              <a:spcBef>
                <a:spcPts val="0"/>
              </a:spcBef>
              <a:spcAft>
                <a:spcPts val="0"/>
              </a:spcAft>
              <a:buClr>
                <a:schemeClr val="dk1"/>
              </a:buClr>
              <a:buSzPts val="3200"/>
              <a:buFont typeface="Calibri"/>
              <a:buAutoNum type="arabicPeriod"/>
            </a:pPr>
            <a:r>
              <a:rPr lang="en-GB" sz="3200">
                <a:solidFill>
                  <a:schemeClr val="dk1"/>
                </a:solidFill>
                <a:latin typeface="Arial"/>
                <a:ea typeface="Arial"/>
                <a:cs typeface="Arial"/>
                <a:sym typeface="Arial"/>
              </a:rPr>
              <a:t> The UK government must </a:t>
            </a:r>
            <a:r>
              <a:rPr lang="en-GB" sz="3200" b="1">
                <a:solidFill>
                  <a:schemeClr val="dk1"/>
                </a:solidFill>
                <a:latin typeface="Arial"/>
                <a:ea typeface="Arial"/>
                <a:cs typeface="Arial"/>
                <a:sym typeface="Arial"/>
              </a:rPr>
              <a:t>invest in community research </a:t>
            </a:r>
            <a:r>
              <a:rPr lang="en-GB" sz="3200">
                <a:solidFill>
                  <a:schemeClr val="dk1"/>
                </a:solidFill>
                <a:latin typeface="Arial"/>
                <a:ea typeface="Arial"/>
                <a:cs typeface="Arial"/>
                <a:sym typeface="Arial"/>
              </a:rPr>
              <a:t>and give it as much priority as other research when developing policies for Black people. </a:t>
            </a:r>
            <a:endParaRPr/>
          </a:p>
          <a:p>
            <a:pPr marL="0" marR="0" lvl="0" indent="0" algn="l" rtl="0">
              <a:lnSpc>
                <a:spcPct val="107000"/>
              </a:lnSpc>
              <a:spcBef>
                <a:spcPts val="0"/>
              </a:spcBef>
              <a:spcAft>
                <a:spcPts val="0"/>
              </a:spcAft>
              <a:buNone/>
            </a:pPr>
            <a:endParaRPr sz="3200">
              <a:solidFill>
                <a:schemeClr val="dk1"/>
              </a:solidFill>
              <a:latin typeface="Arial"/>
              <a:ea typeface="Arial"/>
              <a:cs typeface="Arial"/>
              <a:sym typeface="Arial"/>
            </a:endParaRPr>
          </a:p>
          <a:p>
            <a:pPr marL="0" marR="0" lvl="0" indent="0" algn="l" rtl="0">
              <a:lnSpc>
                <a:spcPct val="107000"/>
              </a:lnSpc>
              <a:spcBef>
                <a:spcPts val="0"/>
              </a:spcBef>
              <a:spcAft>
                <a:spcPts val="0"/>
              </a:spcAft>
              <a:buNone/>
            </a:pPr>
            <a:r>
              <a:rPr lang="en-GB" sz="3200">
                <a:solidFill>
                  <a:schemeClr val="dk1"/>
                </a:solidFill>
                <a:latin typeface="Arial"/>
                <a:ea typeface="Arial"/>
                <a:cs typeface="Arial"/>
                <a:sym typeface="Arial"/>
              </a:rPr>
              <a:t>4. The UK government must </a:t>
            </a:r>
            <a:r>
              <a:rPr lang="en-GB" sz="3200" b="1">
                <a:solidFill>
                  <a:schemeClr val="dk1"/>
                </a:solidFill>
                <a:latin typeface="Arial"/>
                <a:ea typeface="Arial"/>
                <a:cs typeface="Arial"/>
                <a:sym typeface="Arial"/>
              </a:rPr>
              <a:t>urgently reform the Mental Health Act</a:t>
            </a:r>
            <a:r>
              <a:rPr lang="en-GB" sz="3200">
                <a:solidFill>
                  <a:schemeClr val="dk1"/>
                </a:solidFill>
                <a:latin typeface="Arial"/>
                <a:ea typeface="Arial"/>
                <a:cs typeface="Arial"/>
                <a:sym typeface="Arial"/>
              </a:rPr>
              <a:t>, which hugely disproportionately impacts Black people.</a:t>
            </a:r>
            <a:br>
              <a:rPr lang="en-GB" sz="3200">
                <a:solidFill>
                  <a:schemeClr val="dk1"/>
                </a:solidFill>
                <a:latin typeface="Arial"/>
                <a:ea typeface="Arial"/>
                <a:cs typeface="Arial"/>
                <a:sym typeface="Arial"/>
              </a:rPr>
            </a:br>
            <a:endParaRPr sz="3200">
              <a:solidFill>
                <a:schemeClr val="dk1"/>
              </a:solidFill>
              <a:latin typeface="Arial"/>
              <a:ea typeface="Arial"/>
              <a:cs typeface="Arial"/>
              <a:sym typeface="Arial"/>
            </a:endParaRPr>
          </a:p>
          <a:p>
            <a:pPr marL="0" marR="0" lvl="0" indent="0" algn="l" rtl="0">
              <a:lnSpc>
                <a:spcPct val="81484"/>
              </a:lnSpc>
              <a:spcBef>
                <a:spcPts val="0"/>
              </a:spcBef>
              <a:spcAft>
                <a:spcPts val="0"/>
              </a:spcAft>
              <a:buNone/>
            </a:pPr>
            <a:r>
              <a:rPr lang="en-GB" sz="6600" u="none">
                <a:solidFill>
                  <a:srgbClr val="030202"/>
                </a:solidFill>
                <a:latin typeface="Arial"/>
                <a:ea typeface="Arial"/>
                <a:cs typeface="Arial"/>
                <a:sym typeface="Arial"/>
              </a:rPr>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CF9"/>
        </a:solidFill>
        <a:effectLst/>
      </p:bgPr>
    </p:bg>
    <p:spTree>
      <p:nvGrpSpPr>
        <p:cNvPr id="1" name="Shape 250"/>
        <p:cNvGrpSpPr/>
        <p:nvPr/>
      </p:nvGrpSpPr>
      <p:grpSpPr>
        <a:xfrm>
          <a:off x="0" y="0"/>
          <a:ext cx="0" cy="0"/>
          <a:chOff x="0" y="0"/>
          <a:chExt cx="0" cy="0"/>
        </a:xfrm>
      </p:grpSpPr>
      <p:sp>
        <p:nvSpPr>
          <p:cNvPr id="251" name="Google Shape;251;p16"/>
          <p:cNvSpPr txBox="1"/>
          <p:nvPr/>
        </p:nvSpPr>
        <p:spPr>
          <a:xfrm>
            <a:off x="2166739" y="4505325"/>
            <a:ext cx="13954522" cy="109537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GB" sz="6000" u="none">
                <a:solidFill>
                  <a:srgbClr val="030202"/>
                </a:solidFill>
                <a:latin typeface="Arial"/>
                <a:ea typeface="Arial"/>
                <a:cs typeface="Arial"/>
                <a:sym typeface="Arial"/>
              </a:rPr>
              <a:t>Reimagining mental health support</a:t>
            </a:r>
            <a:endParaRPr/>
          </a:p>
        </p:txBody>
      </p:sp>
      <p:grpSp>
        <p:nvGrpSpPr>
          <p:cNvPr id="252" name="Google Shape;252;p16"/>
          <p:cNvGrpSpPr/>
          <p:nvPr/>
        </p:nvGrpSpPr>
        <p:grpSpPr>
          <a:xfrm>
            <a:off x="16409451" y="-1638634"/>
            <a:ext cx="3198463" cy="3724651"/>
            <a:chOff x="0" y="-28575"/>
            <a:chExt cx="624360" cy="727075"/>
          </a:xfrm>
        </p:grpSpPr>
        <p:sp>
          <p:nvSpPr>
            <p:cNvPr id="253" name="Google Shape;253;p16"/>
            <p:cNvSpPr/>
            <p:nvPr/>
          </p:nvSpPr>
          <p:spPr>
            <a:xfrm>
              <a:off x="0" y="0"/>
              <a:ext cx="624360" cy="698500"/>
            </a:xfrm>
            <a:custGeom>
              <a:avLst/>
              <a:gdLst/>
              <a:ahLst/>
              <a:cxnLst/>
              <a:rect l="l" t="t" r="r" b="b"/>
              <a:pathLst>
                <a:path w="624360" h="698500" extrusionOk="0">
                  <a:moveTo>
                    <a:pt x="624360" y="349250"/>
                  </a:moveTo>
                  <a:lnTo>
                    <a:pt x="421160" y="698500"/>
                  </a:lnTo>
                  <a:lnTo>
                    <a:pt x="203200" y="698500"/>
                  </a:lnTo>
                  <a:lnTo>
                    <a:pt x="0" y="349250"/>
                  </a:lnTo>
                  <a:lnTo>
                    <a:pt x="203200" y="0"/>
                  </a:lnTo>
                  <a:lnTo>
                    <a:pt x="421160" y="0"/>
                  </a:lnTo>
                  <a:lnTo>
                    <a:pt x="624360"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p16"/>
            <p:cNvSpPr txBox="1"/>
            <p:nvPr/>
          </p:nvSpPr>
          <p:spPr>
            <a:xfrm>
              <a:off x="114300" y="-28575"/>
              <a:ext cx="395760"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5" name="Google Shape;255;p16"/>
          <p:cNvGrpSpPr/>
          <p:nvPr/>
        </p:nvGrpSpPr>
        <p:grpSpPr>
          <a:xfrm>
            <a:off x="15559259" y="777451"/>
            <a:ext cx="1505803" cy="1401906"/>
            <a:chOff x="0" y="-28575"/>
            <a:chExt cx="780959" cy="727075"/>
          </a:xfrm>
        </p:grpSpPr>
        <p:sp>
          <p:nvSpPr>
            <p:cNvPr id="256" name="Google Shape;256;p16"/>
            <p:cNvSpPr/>
            <p:nvPr/>
          </p:nvSpPr>
          <p:spPr>
            <a:xfrm>
              <a:off x="0" y="0"/>
              <a:ext cx="780959" cy="698500"/>
            </a:xfrm>
            <a:custGeom>
              <a:avLst/>
              <a:gdLst/>
              <a:ahLst/>
              <a:cxnLst/>
              <a:rect l="l" t="t" r="r" b="b"/>
              <a:pathLst>
                <a:path w="780959" h="698500" extrusionOk="0">
                  <a:moveTo>
                    <a:pt x="780959" y="349250"/>
                  </a:moveTo>
                  <a:lnTo>
                    <a:pt x="577759" y="698500"/>
                  </a:lnTo>
                  <a:lnTo>
                    <a:pt x="203200" y="698500"/>
                  </a:lnTo>
                  <a:lnTo>
                    <a:pt x="0" y="349250"/>
                  </a:lnTo>
                  <a:lnTo>
                    <a:pt x="203200" y="0"/>
                  </a:lnTo>
                  <a:lnTo>
                    <a:pt x="577759" y="0"/>
                  </a:lnTo>
                  <a:lnTo>
                    <a:pt x="780959"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16"/>
            <p:cNvSpPr txBox="1"/>
            <p:nvPr/>
          </p:nvSpPr>
          <p:spPr>
            <a:xfrm>
              <a:off x="114300" y="-28575"/>
              <a:ext cx="552359"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8" name="Google Shape;258;p16"/>
          <p:cNvGrpSpPr/>
          <p:nvPr/>
        </p:nvGrpSpPr>
        <p:grpSpPr>
          <a:xfrm>
            <a:off x="15334354" y="545938"/>
            <a:ext cx="592421" cy="551545"/>
            <a:chOff x="0" y="-28575"/>
            <a:chExt cx="780959" cy="727075"/>
          </a:xfrm>
        </p:grpSpPr>
        <p:sp>
          <p:nvSpPr>
            <p:cNvPr id="259" name="Google Shape;259;p16"/>
            <p:cNvSpPr/>
            <p:nvPr/>
          </p:nvSpPr>
          <p:spPr>
            <a:xfrm>
              <a:off x="0" y="0"/>
              <a:ext cx="780959" cy="698500"/>
            </a:xfrm>
            <a:custGeom>
              <a:avLst/>
              <a:gdLst/>
              <a:ahLst/>
              <a:cxnLst/>
              <a:rect l="l" t="t" r="r" b="b"/>
              <a:pathLst>
                <a:path w="780959" h="698500" extrusionOk="0">
                  <a:moveTo>
                    <a:pt x="780959" y="349250"/>
                  </a:moveTo>
                  <a:lnTo>
                    <a:pt x="577759" y="698500"/>
                  </a:lnTo>
                  <a:lnTo>
                    <a:pt x="203200" y="698500"/>
                  </a:lnTo>
                  <a:lnTo>
                    <a:pt x="0" y="349250"/>
                  </a:lnTo>
                  <a:lnTo>
                    <a:pt x="203200" y="0"/>
                  </a:lnTo>
                  <a:lnTo>
                    <a:pt x="577759" y="0"/>
                  </a:lnTo>
                  <a:lnTo>
                    <a:pt x="780959"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16"/>
            <p:cNvSpPr txBox="1"/>
            <p:nvPr/>
          </p:nvSpPr>
          <p:spPr>
            <a:xfrm>
              <a:off x="114300" y="-28575"/>
              <a:ext cx="552359"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61" name="Google Shape;261;p16"/>
          <p:cNvGrpSpPr/>
          <p:nvPr/>
        </p:nvGrpSpPr>
        <p:grpSpPr>
          <a:xfrm>
            <a:off x="16711975" y="1398196"/>
            <a:ext cx="1662539" cy="1547828"/>
            <a:chOff x="0" y="-28575"/>
            <a:chExt cx="780959" cy="727075"/>
          </a:xfrm>
        </p:grpSpPr>
        <p:sp>
          <p:nvSpPr>
            <p:cNvPr id="262" name="Google Shape;262;p16"/>
            <p:cNvSpPr/>
            <p:nvPr/>
          </p:nvSpPr>
          <p:spPr>
            <a:xfrm>
              <a:off x="0" y="0"/>
              <a:ext cx="780959" cy="698500"/>
            </a:xfrm>
            <a:custGeom>
              <a:avLst/>
              <a:gdLst/>
              <a:ahLst/>
              <a:cxnLst/>
              <a:rect l="l" t="t" r="r" b="b"/>
              <a:pathLst>
                <a:path w="780959" h="698500" extrusionOk="0">
                  <a:moveTo>
                    <a:pt x="780959" y="349250"/>
                  </a:moveTo>
                  <a:lnTo>
                    <a:pt x="577759" y="698500"/>
                  </a:lnTo>
                  <a:lnTo>
                    <a:pt x="203200" y="698500"/>
                  </a:lnTo>
                  <a:lnTo>
                    <a:pt x="0" y="349250"/>
                  </a:lnTo>
                  <a:lnTo>
                    <a:pt x="203200" y="0"/>
                  </a:lnTo>
                  <a:lnTo>
                    <a:pt x="577759" y="0"/>
                  </a:lnTo>
                  <a:lnTo>
                    <a:pt x="780959"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16"/>
            <p:cNvSpPr txBox="1"/>
            <p:nvPr/>
          </p:nvSpPr>
          <p:spPr>
            <a:xfrm>
              <a:off x="114300" y="-28575"/>
              <a:ext cx="552359"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64" name="Google Shape;264;p16"/>
          <p:cNvGrpSpPr/>
          <p:nvPr/>
        </p:nvGrpSpPr>
        <p:grpSpPr>
          <a:xfrm>
            <a:off x="15513100" y="-743756"/>
            <a:ext cx="1792701" cy="1547828"/>
            <a:chOff x="0" y="-28575"/>
            <a:chExt cx="842102" cy="727075"/>
          </a:xfrm>
        </p:grpSpPr>
        <p:sp>
          <p:nvSpPr>
            <p:cNvPr id="265" name="Google Shape;265;p16"/>
            <p:cNvSpPr/>
            <p:nvPr/>
          </p:nvSpPr>
          <p:spPr>
            <a:xfrm>
              <a:off x="0" y="0"/>
              <a:ext cx="842102" cy="698500"/>
            </a:xfrm>
            <a:custGeom>
              <a:avLst/>
              <a:gdLst/>
              <a:ahLst/>
              <a:cxnLst/>
              <a:rect l="l" t="t" r="r" b="b"/>
              <a:pathLst>
                <a:path w="842102" h="698500" extrusionOk="0">
                  <a:moveTo>
                    <a:pt x="842102" y="349250"/>
                  </a:moveTo>
                  <a:lnTo>
                    <a:pt x="638902" y="698500"/>
                  </a:lnTo>
                  <a:lnTo>
                    <a:pt x="203200" y="698500"/>
                  </a:lnTo>
                  <a:lnTo>
                    <a:pt x="0" y="349250"/>
                  </a:lnTo>
                  <a:lnTo>
                    <a:pt x="203200" y="0"/>
                  </a:lnTo>
                  <a:lnTo>
                    <a:pt x="638902" y="0"/>
                  </a:lnTo>
                  <a:lnTo>
                    <a:pt x="842102"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 name="Google Shape;266;p16"/>
            <p:cNvSpPr txBox="1"/>
            <p:nvPr/>
          </p:nvSpPr>
          <p:spPr>
            <a:xfrm>
              <a:off x="114300" y="-28575"/>
              <a:ext cx="613502"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67" name="Google Shape;267;p16"/>
          <p:cNvGrpSpPr/>
          <p:nvPr/>
        </p:nvGrpSpPr>
        <p:grpSpPr>
          <a:xfrm rot="-5400000">
            <a:off x="4949743" y="3088062"/>
            <a:ext cx="225606" cy="5951082"/>
            <a:chOff x="0" y="-28575"/>
            <a:chExt cx="80852" cy="2132734"/>
          </a:xfrm>
        </p:grpSpPr>
        <p:sp>
          <p:nvSpPr>
            <p:cNvPr id="268" name="Google Shape;268;p16"/>
            <p:cNvSpPr/>
            <p:nvPr/>
          </p:nvSpPr>
          <p:spPr>
            <a:xfrm>
              <a:off x="0" y="0"/>
              <a:ext cx="80852" cy="2104159"/>
            </a:xfrm>
            <a:custGeom>
              <a:avLst/>
              <a:gdLst/>
              <a:ahLst/>
              <a:cxnLst/>
              <a:rect l="l" t="t" r="r" b="b"/>
              <a:pathLst>
                <a:path w="80852" h="2104159" extrusionOk="0">
                  <a:moveTo>
                    <a:pt x="0" y="0"/>
                  </a:moveTo>
                  <a:lnTo>
                    <a:pt x="80852" y="0"/>
                  </a:lnTo>
                  <a:lnTo>
                    <a:pt x="80852" y="2104159"/>
                  </a:lnTo>
                  <a:lnTo>
                    <a:pt x="0" y="2104159"/>
                  </a:lnTo>
                  <a:close/>
                </a:path>
              </a:pathLst>
            </a:custGeom>
            <a:solidFill>
              <a:srgbClr val="AB3E2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 name="Google Shape;269;p16"/>
            <p:cNvSpPr txBox="1"/>
            <p:nvPr/>
          </p:nvSpPr>
          <p:spPr>
            <a:xfrm>
              <a:off x="0" y="-28575"/>
              <a:ext cx="80852" cy="2132734"/>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CF9"/>
        </a:solidFill>
        <a:effectLst/>
      </p:bgPr>
    </p:bg>
    <p:spTree>
      <p:nvGrpSpPr>
        <p:cNvPr id="1" name="Shape 274"/>
        <p:cNvGrpSpPr/>
        <p:nvPr/>
      </p:nvGrpSpPr>
      <p:grpSpPr>
        <a:xfrm>
          <a:off x="0" y="0"/>
          <a:ext cx="0" cy="0"/>
          <a:chOff x="0" y="0"/>
          <a:chExt cx="0" cy="0"/>
        </a:xfrm>
      </p:grpSpPr>
      <p:sp>
        <p:nvSpPr>
          <p:cNvPr id="275" name="Google Shape;275;p17"/>
          <p:cNvSpPr txBox="1"/>
          <p:nvPr/>
        </p:nvSpPr>
        <p:spPr>
          <a:xfrm>
            <a:off x="1600200" y="1790700"/>
            <a:ext cx="13954522" cy="1366271"/>
          </a:xfrm>
          <a:prstGeom prst="rect">
            <a:avLst/>
          </a:prstGeom>
          <a:noFill/>
          <a:ln>
            <a:noFill/>
          </a:ln>
        </p:spPr>
        <p:txBody>
          <a:bodyPr spcFirstLastPara="1" wrap="square" lIns="0" tIns="0" rIns="0" bIns="0" anchor="t" anchorCtr="0">
            <a:spAutoFit/>
          </a:bodyPr>
          <a:lstStyle/>
          <a:p>
            <a:pPr marL="0" marR="0" lvl="0" indent="0" algn="l" rtl="0">
              <a:lnSpc>
                <a:spcPct val="119991"/>
              </a:lnSpc>
              <a:spcBef>
                <a:spcPts val="0"/>
              </a:spcBef>
              <a:spcAft>
                <a:spcPts val="0"/>
              </a:spcAft>
              <a:buNone/>
            </a:pPr>
            <a:endParaRPr sz="4482">
              <a:solidFill>
                <a:srgbClr val="030202"/>
              </a:solidFill>
              <a:latin typeface="Arial"/>
              <a:ea typeface="Arial"/>
              <a:cs typeface="Arial"/>
              <a:sym typeface="Arial"/>
            </a:endParaRPr>
          </a:p>
          <a:p>
            <a:pPr marL="0" marR="0" lvl="0" indent="0" algn="l" rtl="0">
              <a:lnSpc>
                <a:spcPct val="119991"/>
              </a:lnSpc>
              <a:spcBef>
                <a:spcPts val="0"/>
              </a:spcBef>
              <a:spcAft>
                <a:spcPts val="0"/>
              </a:spcAft>
              <a:buNone/>
            </a:pPr>
            <a:r>
              <a:rPr lang="en-GB" sz="4482" u="none">
                <a:solidFill>
                  <a:srgbClr val="030202"/>
                </a:solidFill>
                <a:latin typeface="Arial"/>
                <a:ea typeface="Arial"/>
                <a:cs typeface="Arial"/>
                <a:sym typeface="Arial"/>
              </a:rPr>
              <a:t> </a:t>
            </a:r>
            <a:endParaRPr/>
          </a:p>
        </p:txBody>
      </p:sp>
      <p:sp>
        <p:nvSpPr>
          <p:cNvPr id="276" name="Google Shape;276;p17"/>
          <p:cNvSpPr txBox="1"/>
          <p:nvPr/>
        </p:nvSpPr>
        <p:spPr>
          <a:xfrm>
            <a:off x="1414272" y="2324100"/>
            <a:ext cx="15240000" cy="501675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4000"/>
              <a:buFont typeface="Calibri"/>
              <a:buAutoNum type="arabicPeriod"/>
            </a:pPr>
            <a:r>
              <a:rPr lang="en-GB" sz="4000" dirty="0">
                <a:solidFill>
                  <a:schemeClr val="dk1"/>
                </a:solidFill>
                <a:latin typeface="Arial"/>
                <a:ea typeface="Arial"/>
                <a:cs typeface="Arial"/>
                <a:sym typeface="Arial"/>
              </a:rPr>
              <a:t> We want a world in which every Black person who wants to work with </a:t>
            </a:r>
            <a:r>
              <a:rPr lang="en-GB" sz="4000" b="1" dirty="0">
                <a:solidFill>
                  <a:schemeClr val="dk1"/>
                </a:solidFill>
                <a:latin typeface="Arial"/>
                <a:ea typeface="Arial"/>
                <a:cs typeface="Arial"/>
                <a:sym typeface="Arial"/>
              </a:rPr>
              <a:t>a Black therapist </a:t>
            </a:r>
            <a:r>
              <a:rPr lang="en-GB" sz="4000" dirty="0">
                <a:solidFill>
                  <a:schemeClr val="dk1"/>
                </a:solidFill>
                <a:latin typeface="Arial"/>
                <a:ea typeface="Arial"/>
                <a:cs typeface="Arial"/>
                <a:sym typeface="Arial"/>
              </a:rPr>
              <a:t>has that </a:t>
            </a:r>
            <a:r>
              <a:rPr lang="en-GB" sz="4000" b="1" dirty="0">
                <a:solidFill>
                  <a:schemeClr val="dk1"/>
                </a:solidFill>
                <a:latin typeface="Arial"/>
                <a:ea typeface="Arial"/>
                <a:cs typeface="Arial"/>
                <a:sym typeface="Arial"/>
              </a:rPr>
              <a:t>option</a:t>
            </a:r>
            <a:r>
              <a:rPr lang="en-GB" sz="4000" dirty="0">
                <a:solidFill>
                  <a:schemeClr val="dk1"/>
                </a:solidFill>
                <a:latin typeface="Arial"/>
                <a:ea typeface="Arial"/>
                <a:cs typeface="Arial"/>
                <a:sym typeface="Arial"/>
              </a:rPr>
              <a:t>. </a:t>
            </a:r>
            <a:endParaRPr dirty="0"/>
          </a:p>
          <a:p>
            <a:pPr marL="342900" marR="0" lvl="0" indent="-88900" algn="l" rtl="0">
              <a:spcBef>
                <a:spcPts val="0"/>
              </a:spcBef>
              <a:spcAft>
                <a:spcPts val="0"/>
              </a:spcAft>
              <a:buClr>
                <a:schemeClr val="dk1"/>
              </a:buClr>
              <a:buSzPts val="4000"/>
              <a:buFont typeface="Calibri"/>
              <a:buNone/>
            </a:pPr>
            <a:endParaRPr sz="4000" dirty="0">
              <a:solidFill>
                <a:schemeClr val="dk1"/>
              </a:solidFill>
              <a:latin typeface="Arial"/>
              <a:ea typeface="Arial"/>
              <a:cs typeface="Arial"/>
              <a:sym typeface="Arial"/>
            </a:endParaRPr>
          </a:p>
          <a:p>
            <a:pPr marR="0" lvl="0" algn="l" rtl="0">
              <a:spcBef>
                <a:spcPts val="0"/>
              </a:spcBef>
              <a:spcAft>
                <a:spcPts val="0"/>
              </a:spcAft>
              <a:buClr>
                <a:schemeClr val="dk1"/>
              </a:buClr>
              <a:buSzPts val="4000"/>
            </a:pPr>
            <a:r>
              <a:rPr lang="en-GB" sz="4000" dirty="0">
                <a:solidFill>
                  <a:schemeClr val="dk1"/>
                </a:solidFill>
              </a:rPr>
              <a:t>2. </a:t>
            </a:r>
            <a:r>
              <a:rPr lang="en-GB" sz="4000" dirty="0">
                <a:solidFill>
                  <a:schemeClr val="dk1"/>
                </a:solidFill>
                <a:latin typeface="Arial"/>
                <a:ea typeface="Arial"/>
                <a:cs typeface="Arial"/>
                <a:sym typeface="Arial"/>
              </a:rPr>
              <a:t>We want a world in which resources are for law enforcement are </a:t>
            </a:r>
            <a:r>
              <a:rPr lang="en-GB" sz="4000" b="1" dirty="0">
                <a:solidFill>
                  <a:schemeClr val="dk1"/>
                </a:solidFill>
                <a:latin typeface="Arial"/>
                <a:ea typeface="Arial"/>
                <a:cs typeface="Arial"/>
                <a:sym typeface="Arial"/>
              </a:rPr>
              <a:t>re-distributed</a:t>
            </a:r>
            <a:r>
              <a:rPr lang="en-GB" sz="4000" dirty="0">
                <a:solidFill>
                  <a:schemeClr val="dk1"/>
                </a:solidFill>
                <a:latin typeface="Arial"/>
                <a:ea typeface="Arial"/>
                <a:cs typeface="Arial"/>
                <a:sym typeface="Arial"/>
              </a:rPr>
              <a:t> to communities. </a:t>
            </a:r>
            <a:endParaRPr dirty="0"/>
          </a:p>
          <a:p>
            <a:pPr marL="342900" marR="0" lvl="0" indent="-88900" algn="l" rtl="0">
              <a:spcBef>
                <a:spcPts val="0"/>
              </a:spcBef>
              <a:spcAft>
                <a:spcPts val="0"/>
              </a:spcAft>
              <a:buClr>
                <a:schemeClr val="dk1"/>
              </a:buClr>
              <a:buSzPts val="4000"/>
              <a:buFont typeface="Calibri"/>
              <a:buNone/>
            </a:pPr>
            <a:endParaRPr sz="4000" dirty="0">
              <a:solidFill>
                <a:schemeClr val="dk1"/>
              </a:solidFill>
              <a:latin typeface="Arial"/>
              <a:ea typeface="Arial"/>
              <a:cs typeface="Arial"/>
              <a:sym typeface="Arial"/>
            </a:endParaRPr>
          </a:p>
          <a:p>
            <a:pPr marR="0" lvl="0" algn="l" rtl="0">
              <a:spcBef>
                <a:spcPts val="0"/>
              </a:spcBef>
              <a:spcAft>
                <a:spcPts val="0"/>
              </a:spcAft>
              <a:buClr>
                <a:schemeClr val="dk1"/>
              </a:buClr>
              <a:buSzPts val="4000"/>
            </a:pPr>
            <a:r>
              <a:rPr lang="en-GB" sz="4000" dirty="0">
                <a:solidFill>
                  <a:schemeClr val="dk1"/>
                </a:solidFill>
                <a:latin typeface="Arial"/>
                <a:ea typeface="Arial"/>
                <a:cs typeface="Arial"/>
                <a:sym typeface="Arial"/>
              </a:rPr>
              <a:t>3. We want a world in which the </a:t>
            </a:r>
            <a:r>
              <a:rPr lang="en-GB" sz="4000" b="1" dirty="0">
                <a:solidFill>
                  <a:schemeClr val="dk1"/>
                </a:solidFill>
                <a:latin typeface="Arial"/>
                <a:ea typeface="Arial"/>
                <a:cs typeface="Arial"/>
                <a:sym typeface="Arial"/>
              </a:rPr>
              <a:t>education system is actively anti-racist</a:t>
            </a:r>
            <a:r>
              <a:rPr lang="en-GB" sz="4000" dirty="0">
                <a:solidFill>
                  <a:schemeClr val="dk1"/>
                </a:solidFill>
                <a:latin typeface="Arial"/>
                <a:ea typeface="Arial"/>
                <a:cs typeface="Arial"/>
                <a:sym typeface="Arial"/>
              </a:rPr>
              <a:t> and empowers Black children and young people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18" descr="A screenshot of a social media post&#10;&#10;Description automatically generated"/>
          <p:cNvPicPr preferRelativeResize="0"/>
          <p:nvPr/>
        </p:nvPicPr>
        <p:blipFill rotWithShape="1">
          <a:blip r:embed="rId3">
            <a:alphaModFix/>
          </a:blip>
          <a:srcRect t="2142" b="3350"/>
          <a:stretch/>
        </p:blipFill>
        <p:spPr>
          <a:xfrm>
            <a:off x="12420600" y="597640"/>
            <a:ext cx="4963227" cy="9261864"/>
          </a:xfrm>
          <a:prstGeom prst="rect">
            <a:avLst/>
          </a:prstGeom>
          <a:noFill/>
          <a:ln>
            <a:noFill/>
          </a:ln>
        </p:spPr>
      </p:pic>
      <p:pic>
        <p:nvPicPr>
          <p:cNvPr id="283" name="Google Shape;283;p18" descr="A screenshot of a cellphone&#10;&#10;Description automatically generated"/>
          <p:cNvPicPr preferRelativeResize="0"/>
          <p:nvPr/>
        </p:nvPicPr>
        <p:blipFill rotWithShape="1">
          <a:blip r:embed="rId4">
            <a:alphaModFix/>
          </a:blip>
          <a:srcRect t="4891" b="10335"/>
          <a:stretch/>
        </p:blipFill>
        <p:spPr>
          <a:xfrm>
            <a:off x="609600" y="529647"/>
            <a:ext cx="4963228" cy="9350024"/>
          </a:xfrm>
          <a:prstGeom prst="rect">
            <a:avLst/>
          </a:prstGeom>
          <a:noFill/>
          <a:ln>
            <a:noFill/>
          </a:ln>
        </p:spPr>
      </p:pic>
      <p:pic>
        <p:nvPicPr>
          <p:cNvPr id="284" name="Google Shape;284;p18" descr="A screenshot of a social media post&#10;&#10;Description automatically generated"/>
          <p:cNvPicPr preferRelativeResize="0"/>
          <p:nvPr/>
        </p:nvPicPr>
        <p:blipFill rotWithShape="1">
          <a:blip r:embed="rId5">
            <a:alphaModFix/>
          </a:blip>
          <a:srcRect/>
          <a:stretch/>
        </p:blipFill>
        <p:spPr>
          <a:xfrm>
            <a:off x="5953828" y="516256"/>
            <a:ext cx="5334000" cy="931979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CF9"/>
        </a:solidFill>
        <a:effectLst/>
      </p:bgPr>
    </p:bg>
    <p:spTree>
      <p:nvGrpSpPr>
        <p:cNvPr id="1" name="Shape 288"/>
        <p:cNvGrpSpPr/>
        <p:nvPr/>
      </p:nvGrpSpPr>
      <p:grpSpPr>
        <a:xfrm>
          <a:off x="0" y="0"/>
          <a:ext cx="0" cy="0"/>
          <a:chOff x="0" y="0"/>
          <a:chExt cx="0" cy="0"/>
        </a:xfrm>
      </p:grpSpPr>
      <p:grpSp>
        <p:nvGrpSpPr>
          <p:cNvPr id="289" name="Google Shape;289;p19"/>
          <p:cNvGrpSpPr/>
          <p:nvPr/>
        </p:nvGrpSpPr>
        <p:grpSpPr>
          <a:xfrm>
            <a:off x="16409451" y="-1638634"/>
            <a:ext cx="3198463" cy="3724651"/>
            <a:chOff x="0" y="-28575"/>
            <a:chExt cx="624360" cy="727075"/>
          </a:xfrm>
        </p:grpSpPr>
        <p:sp>
          <p:nvSpPr>
            <p:cNvPr id="290" name="Google Shape;290;p19"/>
            <p:cNvSpPr/>
            <p:nvPr/>
          </p:nvSpPr>
          <p:spPr>
            <a:xfrm>
              <a:off x="0" y="0"/>
              <a:ext cx="624360" cy="698500"/>
            </a:xfrm>
            <a:custGeom>
              <a:avLst/>
              <a:gdLst/>
              <a:ahLst/>
              <a:cxnLst/>
              <a:rect l="l" t="t" r="r" b="b"/>
              <a:pathLst>
                <a:path w="624360" h="698500" extrusionOk="0">
                  <a:moveTo>
                    <a:pt x="624360" y="349250"/>
                  </a:moveTo>
                  <a:lnTo>
                    <a:pt x="421160" y="698500"/>
                  </a:lnTo>
                  <a:lnTo>
                    <a:pt x="203200" y="698500"/>
                  </a:lnTo>
                  <a:lnTo>
                    <a:pt x="0" y="349250"/>
                  </a:lnTo>
                  <a:lnTo>
                    <a:pt x="203200" y="0"/>
                  </a:lnTo>
                  <a:lnTo>
                    <a:pt x="421160" y="0"/>
                  </a:lnTo>
                  <a:lnTo>
                    <a:pt x="624360"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1" name="Google Shape;291;p19"/>
            <p:cNvSpPr txBox="1"/>
            <p:nvPr/>
          </p:nvSpPr>
          <p:spPr>
            <a:xfrm>
              <a:off x="114300" y="-28575"/>
              <a:ext cx="395760"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92" name="Google Shape;292;p19"/>
          <p:cNvGrpSpPr/>
          <p:nvPr/>
        </p:nvGrpSpPr>
        <p:grpSpPr>
          <a:xfrm>
            <a:off x="15559259" y="777451"/>
            <a:ext cx="1505803" cy="1401906"/>
            <a:chOff x="0" y="-28575"/>
            <a:chExt cx="780959" cy="727075"/>
          </a:xfrm>
        </p:grpSpPr>
        <p:sp>
          <p:nvSpPr>
            <p:cNvPr id="293" name="Google Shape;293;p19"/>
            <p:cNvSpPr/>
            <p:nvPr/>
          </p:nvSpPr>
          <p:spPr>
            <a:xfrm>
              <a:off x="0" y="0"/>
              <a:ext cx="780959" cy="698500"/>
            </a:xfrm>
            <a:custGeom>
              <a:avLst/>
              <a:gdLst/>
              <a:ahLst/>
              <a:cxnLst/>
              <a:rect l="l" t="t" r="r" b="b"/>
              <a:pathLst>
                <a:path w="780959" h="698500" extrusionOk="0">
                  <a:moveTo>
                    <a:pt x="780959" y="349250"/>
                  </a:moveTo>
                  <a:lnTo>
                    <a:pt x="577759" y="698500"/>
                  </a:lnTo>
                  <a:lnTo>
                    <a:pt x="203200" y="698500"/>
                  </a:lnTo>
                  <a:lnTo>
                    <a:pt x="0" y="349250"/>
                  </a:lnTo>
                  <a:lnTo>
                    <a:pt x="203200" y="0"/>
                  </a:lnTo>
                  <a:lnTo>
                    <a:pt x="577759" y="0"/>
                  </a:lnTo>
                  <a:lnTo>
                    <a:pt x="780959"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4" name="Google Shape;294;p19"/>
            <p:cNvSpPr txBox="1"/>
            <p:nvPr/>
          </p:nvSpPr>
          <p:spPr>
            <a:xfrm>
              <a:off x="114300" y="-28575"/>
              <a:ext cx="552359"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95" name="Google Shape;295;p19"/>
          <p:cNvGrpSpPr/>
          <p:nvPr/>
        </p:nvGrpSpPr>
        <p:grpSpPr>
          <a:xfrm>
            <a:off x="15334354" y="545938"/>
            <a:ext cx="592421" cy="551545"/>
            <a:chOff x="0" y="-28575"/>
            <a:chExt cx="780959" cy="727075"/>
          </a:xfrm>
        </p:grpSpPr>
        <p:sp>
          <p:nvSpPr>
            <p:cNvPr id="296" name="Google Shape;296;p19"/>
            <p:cNvSpPr/>
            <p:nvPr/>
          </p:nvSpPr>
          <p:spPr>
            <a:xfrm>
              <a:off x="0" y="0"/>
              <a:ext cx="780959" cy="698500"/>
            </a:xfrm>
            <a:custGeom>
              <a:avLst/>
              <a:gdLst/>
              <a:ahLst/>
              <a:cxnLst/>
              <a:rect l="l" t="t" r="r" b="b"/>
              <a:pathLst>
                <a:path w="780959" h="698500" extrusionOk="0">
                  <a:moveTo>
                    <a:pt x="780959" y="349250"/>
                  </a:moveTo>
                  <a:lnTo>
                    <a:pt x="577759" y="698500"/>
                  </a:lnTo>
                  <a:lnTo>
                    <a:pt x="203200" y="698500"/>
                  </a:lnTo>
                  <a:lnTo>
                    <a:pt x="0" y="349250"/>
                  </a:lnTo>
                  <a:lnTo>
                    <a:pt x="203200" y="0"/>
                  </a:lnTo>
                  <a:lnTo>
                    <a:pt x="577759" y="0"/>
                  </a:lnTo>
                  <a:lnTo>
                    <a:pt x="780959"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 name="Google Shape;297;p19"/>
            <p:cNvSpPr txBox="1"/>
            <p:nvPr/>
          </p:nvSpPr>
          <p:spPr>
            <a:xfrm>
              <a:off x="114300" y="-28575"/>
              <a:ext cx="552359"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98" name="Google Shape;298;p19"/>
          <p:cNvGrpSpPr/>
          <p:nvPr/>
        </p:nvGrpSpPr>
        <p:grpSpPr>
          <a:xfrm>
            <a:off x="16711975" y="1398196"/>
            <a:ext cx="1662539" cy="1547828"/>
            <a:chOff x="0" y="-28575"/>
            <a:chExt cx="780959" cy="727075"/>
          </a:xfrm>
        </p:grpSpPr>
        <p:sp>
          <p:nvSpPr>
            <p:cNvPr id="299" name="Google Shape;299;p19"/>
            <p:cNvSpPr/>
            <p:nvPr/>
          </p:nvSpPr>
          <p:spPr>
            <a:xfrm>
              <a:off x="0" y="0"/>
              <a:ext cx="780959" cy="698500"/>
            </a:xfrm>
            <a:custGeom>
              <a:avLst/>
              <a:gdLst/>
              <a:ahLst/>
              <a:cxnLst/>
              <a:rect l="l" t="t" r="r" b="b"/>
              <a:pathLst>
                <a:path w="780959" h="698500" extrusionOk="0">
                  <a:moveTo>
                    <a:pt x="780959" y="349250"/>
                  </a:moveTo>
                  <a:lnTo>
                    <a:pt x="577759" y="698500"/>
                  </a:lnTo>
                  <a:lnTo>
                    <a:pt x="203200" y="698500"/>
                  </a:lnTo>
                  <a:lnTo>
                    <a:pt x="0" y="349250"/>
                  </a:lnTo>
                  <a:lnTo>
                    <a:pt x="203200" y="0"/>
                  </a:lnTo>
                  <a:lnTo>
                    <a:pt x="577759" y="0"/>
                  </a:lnTo>
                  <a:lnTo>
                    <a:pt x="780959"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19"/>
            <p:cNvSpPr txBox="1"/>
            <p:nvPr/>
          </p:nvSpPr>
          <p:spPr>
            <a:xfrm>
              <a:off x="114300" y="-28575"/>
              <a:ext cx="552359"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01" name="Google Shape;301;p19"/>
          <p:cNvGrpSpPr/>
          <p:nvPr/>
        </p:nvGrpSpPr>
        <p:grpSpPr>
          <a:xfrm>
            <a:off x="15513100" y="-743756"/>
            <a:ext cx="1792701" cy="1547828"/>
            <a:chOff x="0" y="-28575"/>
            <a:chExt cx="842102" cy="727075"/>
          </a:xfrm>
        </p:grpSpPr>
        <p:sp>
          <p:nvSpPr>
            <p:cNvPr id="302" name="Google Shape;302;p19"/>
            <p:cNvSpPr/>
            <p:nvPr/>
          </p:nvSpPr>
          <p:spPr>
            <a:xfrm>
              <a:off x="0" y="0"/>
              <a:ext cx="842102" cy="698500"/>
            </a:xfrm>
            <a:custGeom>
              <a:avLst/>
              <a:gdLst/>
              <a:ahLst/>
              <a:cxnLst/>
              <a:rect l="l" t="t" r="r" b="b"/>
              <a:pathLst>
                <a:path w="842102" h="698500" extrusionOk="0">
                  <a:moveTo>
                    <a:pt x="842102" y="349250"/>
                  </a:moveTo>
                  <a:lnTo>
                    <a:pt x="638902" y="698500"/>
                  </a:lnTo>
                  <a:lnTo>
                    <a:pt x="203200" y="698500"/>
                  </a:lnTo>
                  <a:lnTo>
                    <a:pt x="0" y="349250"/>
                  </a:lnTo>
                  <a:lnTo>
                    <a:pt x="203200" y="0"/>
                  </a:lnTo>
                  <a:lnTo>
                    <a:pt x="638902" y="0"/>
                  </a:lnTo>
                  <a:lnTo>
                    <a:pt x="842102"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19"/>
            <p:cNvSpPr txBox="1"/>
            <p:nvPr/>
          </p:nvSpPr>
          <p:spPr>
            <a:xfrm>
              <a:off x="114300" y="-28575"/>
              <a:ext cx="613502"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pic>
        <p:nvPicPr>
          <p:cNvPr id="304" name="Google Shape;304;p19" descr="A screenshot of a black and white sign&#10;&#10;Description automatically generated"/>
          <p:cNvPicPr preferRelativeResize="0"/>
          <p:nvPr/>
        </p:nvPicPr>
        <p:blipFill rotWithShape="1">
          <a:blip r:embed="rId3">
            <a:alphaModFix/>
          </a:blip>
          <a:srcRect/>
          <a:stretch/>
        </p:blipFill>
        <p:spPr>
          <a:xfrm>
            <a:off x="2819400" y="2220505"/>
            <a:ext cx="5291449" cy="7031825"/>
          </a:xfrm>
          <a:prstGeom prst="rect">
            <a:avLst/>
          </a:prstGeom>
          <a:noFill/>
          <a:ln>
            <a:noFill/>
          </a:ln>
        </p:spPr>
      </p:pic>
      <p:pic>
        <p:nvPicPr>
          <p:cNvPr id="305" name="Google Shape;305;p19" descr="A qr code with black squares&#10;&#10;Description automatically generated"/>
          <p:cNvPicPr preferRelativeResize="0"/>
          <p:nvPr/>
        </p:nvPicPr>
        <p:blipFill rotWithShape="1">
          <a:blip r:embed="rId4">
            <a:alphaModFix/>
          </a:blip>
          <a:srcRect/>
          <a:stretch/>
        </p:blipFill>
        <p:spPr>
          <a:xfrm>
            <a:off x="9525000" y="3695700"/>
            <a:ext cx="4349751" cy="4349751"/>
          </a:xfrm>
          <a:prstGeom prst="rect">
            <a:avLst/>
          </a:prstGeom>
          <a:noFill/>
          <a:ln>
            <a:noFill/>
          </a:ln>
        </p:spPr>
      </p:pic>
      <p:sp>
        <p:nvSpPr>
          <p:cNvPr id="306" name="Google Shape;306;p19"/>
          <p:cNvSpPr txBox="1"/>
          <p:nvPr/>
        </p:nvSpPr>
        <p:spPr>
          <a:xfrm>
            <a:off x="699870" y="813898"/>
            <a:ext cx="13954522" cy="92333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GB" sz="6000" u="none">
                <a:solidFill>
                  <a:srgbClr val="030202"/>
                </a:solidFill>
                <a:latin typeface="Arial"/>
                <a:ea typeface="Arial"/>
                <a:cs typeface="Arial"/>
                <a:sym typeface="Arial"/>
              </a:rPr>
              <a:t>Show your support, sign our petition!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title"/>
          </p:nvPr>
        </p:nvSpPr>
        <p:spPr>
          <a:xfrm>
            <a:off x="1752600" y="571500"/>
            <a:ext cx="14401800" cy="198834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Arial"/>
              <a:buNone/>
            </a:pPr>
            <a:r>
              <a:rPr lang="en-GB" b="1" dirty="0">
                <a:latin typeface="Arial"/>
                <a:ea typeface="Arial"/>
                <a:cs typeface="Arial"/>
                <a:sym typeface="Arial"/>
              </a:rPr>
              <a:t>How it was developed and who is involved?</a:t>
            </a:r>
            <a:endParaRPr b="1" dirty="0"/>
          </a:p>
        </p:txBody>
      </p:sp>
      <p:sp>
        <p:nvSpPr>
          <p:cNvPr id="115" name="Google Shape;115;p2"/>
          <p:cNvSpPr txBox="1">
            <a:spLocks noGrp="1"/>
          </p:cNvSpPr>
          <p:nvPr>
            <p:ph type="body" idx="1"/>
          </p:nvPr>
        </p:nvSpPr>
        <p:spPr>
          <a:xfrm>
            <a:off x="1752600" y="2650196"/>
            <a:ext cx="14554200" cy="6150903"/>
          </a:xfrm>
          <a:prstGeom prst="rect">
            <a:avLst/>
          </a:prstGeom>
          <a:noFill/>
          <a:ln>
            <a:noFill/>
          </a:ln>
        </p:spPr>
        <p:txBody>
          <a:bodyPr spcFirstLastPara="1" wrap="square" lIns="91425" tIns="45700" rIns="91425" bIns="45700" anchor="t" anchorCtr="0">
            <a:normAutofit fontScale="92500"/>
          </a:bodyPr>
          <a:lstStyle/>
          <a:p>
            <a:pPr marL="342900" lvl="0" indent="-342900" algn="l" rtl="0">
              <a:spcBef>
                <a:spcPts val="0"/>
              </a:spcBef>
              <a:spcAft>
                <a:spcPts val="0"/>
              </a:spcAft>
              <a:buClr>
                <a:schemeClr val="dk1"/>
              </a:buClr>
              <a:buSzPct val="100000"/>
              <a:buChar char="•"/>
            </a:pPr>
            <a:r>
              <a:rPr lang="en-GB" sz="3600">
                <a:latin typeface="Arial"/>
                <a:ea typeface="Arial"/>
                <a:cs typeface="Arial"/>
                <a:sym typeface="Arial"/>
              </a:rPr>
              <a:t>The Black Mental Health and Wellbeing Alliance is a collective of individuals working in the mental health sector in England, with a deep-rooted interest in addressing racial inequalities that impact Black people disproportionately. </a:t>
            </a:r>
            <a:endParaRPr/>
          </a:p>
          <a:p>
            <a:pPr marL="0" lvl="0" indent="0" algn="l" rtl="0">
              <a:spcBef>
                <a:spcPts val="666"/>
              </a:spcBef>
              <a:spcAft>
                <a:spcPts val="0"/>
              </a:spcAft>
              <a:buClr>
                <a:schemeClr val="dk1"/>
              </a:buClr>
              <a:buSzPct val="100000"/>
              <a:buNone/>
            </a:pPr>
            <a:endParaRPr sz="3600">
              <a:latin typeface="Arial"/>
              <a:ea typeface="Arial"/>
              <a:cs typeface="Arial"/>
              <a:sym typeface="Arial"/>
            </a:endParaRPr>
          </a:p>
          <a:p>
            <a:pPr marL="342900" lvl="0" indent="-342900" algn="l" rtl="0">
              <a:spcBef>
                <a:spcPts val="666"/>
              </a:spcBef>
              <a:spcAft>
                <a:spcPts val="0"/>
              </a:spcAft>
              <a:buClr>
                <a:schemeClr val="dk1"/>
              </a:buClr>
              <a:buSzPct val="100000"/>
              <a:buChar char="•"/>
            </a:pPr>
            <a:r>
              <a:rPr lang="en-GB" sz="3600">
                <a:latin typeface="Arial"/>
                <a:ea typeface="Arial"/>
                <a:cs typeface="Arial"/>
                <a:sym typeface="Arial"/>
              </a:rPr>
              <a:t>This includes experts by experience, carers, practitioners, researchers, community organisations, national charities and more.</a:t>
            </a:r>
            <a:endParaRPr/>
          </a:p>
          <a:p>
            <a:pPr marL="342900" lvl="0" indent="-131445" algn="l" rtl="0">
              <a:spcBef>
                <a:spcPts val="666"/>
              </a:spcBef>
              <a:spcAft>
                <a:spcPts val="0"/>
              </a:spcAft>
              <a:buClr>
                <a:schemeClr val="dk1"/>
              </a:buClr>
              <a:buSzPct val="100000"/>
              <a:buNone/>
            </a:pPr>
            <a:endParaRPr sz="3600">
              <a:latin typeface="Arial"/>
              <a:ea typeface="Arial"/>
              <a:cs typeface="Arial"/>
              <a:sym typeface="Arial"/>
            </a:endParaRPr>
          </a:p>
          <a:p>
            <a:pPr marL="342900" lvl="0" indent="-342900" algn="l" rtl="0">
              <a:spcBef>
                <a:spcPts val="666"/>
              </a:spcBef>
              <a:spcAft>
                <a:spcPts val="0"/>
              </a:spcAft>
              <a:buClr>
                <a:schemeClr val="dk1"/>
              </a:buClr>
              <a:buSzPct val="100000"/>
              <a:buChar char="•"/>
            </a:pPr>
            <a:r>
              <a:rPr lang="en-GB" sz="3600">
                <a:latin typeface="Arial"/>
                <a:ea typeface="Arial"/>
                <a:cs typeface="Arial"/>
                <a:sym typeface="Arial"/>
              </a:rPr>
              <a:t>As an Alliance, we have passionately spearheaded the Black Mental Health Manifesto in order to inform and influence national policy and practice.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CF9"/>
        </a:solidFill>
        <a:effectLst/>
      </p:bgPr>
    </p:bg>
    <p:spTree>
      <p:nvGrpSpPr>
        <p:cNvPr id="1" name="Shape 310"/>
        <p:cNvGrpSpPr/>
        <p:nvPr/>
      </p:nvGrpSpPr>
      <p:grpSpPr>
        <a:xfrm>
          <a:off x="0" y="0"/>
          <a:ext cx="0" cy="0"/>
          <a:chOff x="0" y="0"/>
          <a:chExt cx="0" cy="0"/>
        </a:xfrm>
      </p:grpSpPr>
      <p:sp>
        <p:nvSpPr>
          <p:cNvPr id="311" name="Google Shape;311;p20"/>
          <p:cNvSpPr txBox="1"/>
          <p:nvPr/>
        </p:nvSpPr>
        <p:spPr>
          <a:xfrm>
            <a:off x="2166739" y="4505325"/>
            <a:ext cx="13954522" cy="92333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GB" sz="6000" u="none">
                <a:solidFill>
                  <a:srgbClr val="030202"/>
                </a:solidFill>
                <a:latin typeface="Arial"/>
                <a:ea typeface="Arial"/>
                <a:cs typeface="Arial"/>
                <a:sym typeface="Arial"/>
              </a:rPr>
              <a:t>Joden’s journey</a:t>
            </a:r>
            <a:endParaRPr/>
          </a:p>
        </p:txBody>
      </p:sp>
      <p:grpSp>
        <p:nvGrpSpPr>
          <p:cNvPr id="312" name="Google Shape;312;p20"/>
          <p:cNvGrpSpPr/>
          <p:nvPr/>
        </p:nvGrpSpPr>
        <p:grpSpPr>
          <a:xfrm>
            <a:off x="16409451" y="-1638634"/>
            <a:ext cx="3198463" cy="3724651"/>
            <a:chOff x="0" y="-28575"/>
            <a:chExt cx="624360" cy="727075"/>
          </a:xfrm>
        </p:grpSpPr>
        <p:sp>
          <p:nvSpPr>
            <p:cNvPr id="313" name="Google Shape;313;p20"/>
            <p:cNvSpPr/>
            <p:nvPr/>
          </p:nvSpPr>
          <p:spPr>
            <a:xfrm>
              <a:off x="0" y="0"/>
              <a:ext cx="624360" cy="698500"/>
            </a:xfrm>
            <a:custGeom>
              <a:avLst/>
              <a:gdLst/>
              <a:ahLst/>
              <a:cxnLst/>
              <a:rect l="l" t="t" r="r" b="b"/>
              <a:pathLst>
                <a:path w="624360" h="698500" extrusionOk="0">
                  <a:moveTo>
                    <a:pt x="624360" y="349250"/>
                  </a:moveTo>
                  <a:lnTo>
                    <a:pt x="421160" y="698500"/>
                  </a:lnTo>
                  <a:lnTo>
                    <a:pt x="203200" y="698500"/>
                  </a:lnTo>
                  <a:lnTo>
                    <a:pt x="0" y="349250"/>
                  </a:lnTo>
                  <a:lnTo>
                    <a:pt x="203200" y="0"/>
                  </a:lnTo>
                  <a:lnTo>
                    <a:pt x="421160" y="0"/>
                  </a:lnTo>
                  <a:lnTo>
                    <a:pt x="624360"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 name="Google Shape;314;p20"/>
            <p:cNvSpPr txBox="1"/>
            <p:nvPr/>
          </p:nvSpPr>
          <p:spPr>
            <a:xfrm>
              <a:off x="114300" y="-28575"/>
              <a:ext cx="395760"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15" name="Google Shape;315;p20"/>
          <p:cNvGrpSpPr/>
          <p:nvPr/>
        </p:nvGrpSpPr>
        <p:grpSpPr>
          <a:xfrm>
            <a:off x="15559259" y="777451"/>
            <a:ext cx="1505803" cy="1401906"/>
            <a:chOff x="0" y="-28575"/>
            <a:chExt cx="780959" cy="727075"/>
          </a:xfrm>
        </p:grpSpPr>
        <p:sp>
          <p:nvSpPr>
            <p:cNvPr id="316" name="Google Shape;316;p20"/>
            <p:cNvSpPr/>
            <p:nvPr/>
          </p:nvSpPr>
          <p:spPr>
            <a:xfrm>
              <a:off x="0" y="0"/>
              <a:ext cx="780959" cy="698500"/>
            </a:xfrm>
            <a:custGeom>
              <a:avLst/>
              <a:gdLst/>
              <a:ahLst/>
              <a:cxnLst/>
              <a:rect l="l" t="t" r="r" b="b"/>
              <a:pathLst>
                <a:path w="780959" h="698500" extrusionOk="0">
                  <a:moveTo>
                    <a:pt x="780959" y="349250"/>
                  </a:moveTo>
                  <a:lnTo>
                    <a:pt x="577759" y="698500"/>
                  </a:lnTo>
                  <a:lnTo>
                    <a:pt x="203200" y="698500"/>
                  </a:lnTo>
                  <a:lnTo>
                    <a:pt x="0" y="349250"/>
                  </a:lnTo>
                  <a:lnTo>
                    <a:pt x="203200" y="0"/>
                  </a:lnTo>
                  <a:lnTo>
                    <a:pt x="577759" y="0"/>
                  </a:lnTo>
                  <a:lnTo>
                    <a:pt x="780959"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7" name="Google Shape;317;p20"/>
            <p:cNvSpPr txBox="1"/>
            <p:nvPr/>
          </p:nvSpPr>
          <p:spPr>
            <a:xfrm>
              <a:off x="114300" y="-28575"/>
              <a:ext cx="552359"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18" name="Google Shape;318;p20"/>
          <p:cNvGrpSpPr/>
          <p:nvPr/>
        </p:nvGrpSpPr>
        <p:grpSpPr>
          <a:xfrm>
            <a:off x="15334354" y="545938"/>
            <a:ext cx="592421" cy="551545"/>
            <a:chOff x="0" y="-28575"/>
            <a:chExt cx="780959" cy="727075"/>
          </a:xfrm>
        </p:grpSpPr>
        <p:sp>
          <p:nvSpPr>
            <p:cNvPr id="319" name="Google Shape;319;p20"/>
            <p:cNvSpPr/>
            <p:nvPr/>
          </p:nvSpPr>
          <p:spPr>
            <a:xfrm>
              <a:off x="0" y="0"/>
              <a:ext cx="780959" cy="698500"/>
            </a:xfrm>
            <a:custGeom>
              <a:avLst/>
              <a:gdLst/>
              <a:ahLst/>
              <a:cxnLst/>
              <a:rect l="l" t="t" r="r" b="b"/>
              <a:pathLst>
                <a:path w="780959" h="698500" extrusionOk="0">
                  <a:moveTo>
                    <a:pt x="780959" y="349250"/>
                  </a:moveTo>
                  <a:lnTo>
                    <a:pt x="577759" y="698500"/>
                  </a:lnTo>
                  <a:lnTo>
                    <a:pt x="203200" y="698500"/>
                  </a:lnTo>
                  <a:lnTo>
                    <a:pt x="0" y="349250"/>
                  </a:lnTo>
                  <a:lnTo>
                    <a:pt x="203200" y="0"/>
                  </a:lnTo>
                  <a:lnTo>
                    <a:pt x="577759" y="0"/>
                  </a:lnTo>
                  <a:lnTo>
                    <a:pt x="780959"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 name="Google Shape;320;p20"/>
            <p:cNvSpPr txBox="1"/>
            <p:nvPr/>
          </p:nvSpPr>
          <p:spPr>
            <a:xfrm>
              <a:off x="114300" y="-28575"/>
              <a:ext cx="552359"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21" name="Google Shape;321;p20"/>
          <p:cNvGrpSpPr/>
          <p:nvPr/>
        </p:nvGrpSpPr>
        <p:grpSpPr>
          <a:xfrm>
            <a:off x="16711975" y="1398196"/>
            <a:ext cx="1662539" cy="1547828"/>
            <a:chOff x="0" y="-28575"/>
            <a:chExt cx="780959" cy="727075"/>
          </a:xfrm>
        </p:grpSpPr>
        <p:sp>
          <p:nvSpPr>
            <p:cNvPr id="322" name="Google Shape;322;p20"/>
            <p:cNvSpPr/>
            <p:nvPr/>
          </p:nvSpPr>
          <p:spPr>
            <a:xfrm>
              <a:off x="0" y="0"/>
              <a:ext cx="780959" cy="698500"/>
            </a:xfrm>
            <a:custGeom>
              <a:avLst/>
              <a:gdLst/>
              <a:ahLst/>
              <a:cxnLst/>
              <a:rect l="l" t="t" r="r" b="b"/>
              <a:pathLst>
                <a:path w="780959" h="698500" extrusionOk="0">
                  <a:moveTo>
                    <a:pt x="780959" y="349250"/>
                  </a:moveTo>
                  <a:lnTo>
                    <a:pt x="577759" y="698500"/>
                  </a:lnTo>
                  <a:lnTo>
                    <a:pt x="203200" y="698500"/>
                  </a:lnTo>
                  <a:lnTo>
                    <a:pt x="0" y="349250"/>
                  </a:lnTo>
                  <a:lnTo>
                    <a:pt x="203200" y="0"/>
                  </a:lnTo>
                  <a:lnTo>
                    <a:pt x="577759" y="0"/>
                  </a:lnTo>
                  <a:lnTo>
                    <a:pt x="780959"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3" name="Google Shape;323;p20"/>
            <p:cNvSpPr txBox="1"/>
            <p:nvPr/>
          </p:nvSpPr>
          <p:spPr>
            <a:xfrm>
              <a:off x="114300" y="-28575"/>
              <a:ext cx="552359"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24" name="Google Shape;324;p20"/>
          <p:cNvGrpSpPr/>
          <p:nvPr/>
        </p:nvGrpSpPr>
        <p:grpSpPr>
          <a:xfrm>
            <a:off x="15513100" y="-743756"/>
            <a:ext cx="1792701" cy="1547828"/>
            <a:chOff x="0" y="-28575"/>
            <a:chExt cx="842102" cy="727075"/>
          </a:xfrm>
        </p:grpSpPr>
        <p:sp>
          <p:nvSpPr>
            <p:cNvPr id="325" name="Google Shape;325;p20"/>
            <p:cNvSpPr/>
            <p:nvPr/>
          </p:nvSpPr>
          <p:spPr>
            <a:xfrm>
              <a:off x="0" y="0"/>
              <a:ext cx="842102" cy="698500"/>
            </a:xfrm>
            <a:custGeom>
              <a:avLst/>
              <a:gdLst/>
              <a:ahLst/>
              <a:cxnLst/>
              <a:rect l="l" t="t" r="r" b="b"/>
              <a:pathLst>
                <a:path w="842102" h="698500" extrusionOk="0">
                  <a:moveTo>
                    <a:pt x="842102" y="349250"/>
                  </a:moveTo>
                  <a:lnTo>
                    <a:pt x="638902" y="698500"/>
                  </a:lnTo>
                  <a:lnTo>
                    <a:pt x="203200" y="698500"/>
                  </a:lnTo>
                  <a:lnTo>
                    <a:pt x="0" y="349250"/>
                  </a:lnTo>
                  <a:lnTo>
                    <a:pt x="203200" y="0"/>
                  </a:lnTo>
                  <a:lnTo>
                    <a:pt x="638902" y="0"/>
                  </a:lnTo>
                  <a:lnTo>
                    <a:pt x="842102"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6" name="Google Shape;326;p20"/>
            <p:cNvSpPr txBox="1"/>
            <p:nvPr/>
          </p:nvSpPr>
          <p:spPr>
            <a:xfrm>
              <a:off x="114300" y="-28575"/>
              <a:ext cx="613502"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27" name="Google Shape;327;p20"/>
          <p:cNvGrpSpPr/>
          <p:nvPr/>
        </p:nvGrpSpPr>
        <p:grpSpPr>
          <a:xfrm rot="-5400000">
            <a:off x="4949743" y="3088062"/>
            <a:ext cx="225606" cy="5951082"/>
            <a:chOff x="0" y="-28575"/>
            <a:chExt cx="80852" cy="2132734"/>
          </a:xfrm>
        </p:grpSpPr>
        <p:sp>
          <p:nvSpPr>
            <p:cNvPr id="328" name="Google Shape;328;p20"/>
            <p:cNvSpPr/>
            <p:nvPr/>
          </p:nvSpPr>
          <p:spPr>
            <a:xfrm>
              <a:off x="0" y="0"/>
              <a:ext cx="80852" cy="2104159"/>
            </a:xfrm>
            <a:custGeom>
              <a:avLst/>
              <a:gdLst/>
              <a:ahLst/>
              <a:cxnLst/>
              <a:rect l="l" t="t" r="r" b="b"/>
              <a:pathLst>
                <a:path w="80852" h="2104159" extrusionOk="0">
                  <a:moveTo>
                    <a:pt x="0" y="0"/>
                  </a:moveTo>
                  <a:lnTo>
                    <a:pt x="80852" y="0"/>
                  </a:lnTo>
                  <a:lnTo>
                    <a:pt x="80852" y="2104159"/>
                  </a:lnTo>
                  <a:lnTo>
                    <a:pt x="0" y="2104159"/>
                  </a:lnTo>
                  <a:close/>
                </a:path>
              </a:pathLst>
            </a:custGeom>
            <a:solidFill>
              <a:srgbClr val="AB3E2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9" name="Google Shape;329;p20"/>
            <p:cNvSpPr txBox="1"/>
            <p:nvPr/>
          </p:nvSpPr>
          <p:spPr>
            <a:xfrm>
              <a:off x="0" y="-28575"/>
              <a:ext cx="80852" cy="2132734"/>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CF9"/>
        </a:solidFill>
        <a:effectLst/>
      </p:bgPr>
    </p:bg>
    <p:spTree>
      <p:nvGrpSpPr>
        <p:cNvPr id="1" name="Shape 334"/>
        <p:cNvGrpSpPr/>
        <p:nvPr/>
      </p:nvGrpSpPr>
      <p:grpSpPr>
        <a:xfrm>
          <a:off x="0" y="0"/>
          <a:ext cx="0" cy="0"/>
          <a:chOff x="0" y="0"/>
          <a:chExt cx="0" cy="0"/>
        </a:xfrm>
      </p:grpSpPr>
      <p:sp>
        <p:nvSpPr>
          <p:cNvPr id="335" name="Google Shape;335;p21"/>
          <p:cNvSpPr txBox="1"/>
          <p:nvPr/>
        </p:nvSpPr>
        <p:spPr>
          <a:xfrm>
            <a:off x="1600200" y="1790700"/>
            <a:ext cx="13954522" cy="1366271"/>
          </a:xfrm>
          <a:prstGeom prst="rect">
            <a:avLst/>
          </a:prstGeom>
          <a:noFill/>
          <a:ln>
            <a:noFill/>
          </a:ln>
        </p:spPr>
        <p:txBody>
          <a:bodyPr spcFirstLastPara="1" wrap="square" lIns="0" tIns="0" rIns="0" bIns="0" anchor="t" anchorCtr="0">
            <a:spAutoFit/>
          </a:bodyPr>
          <a:lstStyle/>
          <a:p>
            <a:pPr marL="0" marR="0" lvl="0" indent="0" algn="l" rtl="0">
              <a:lnSpc>
                <a:spcPct val="119991"/>
              </a:lnSpc>
              <a:spcBef>
                <a:spcPts val="0"/>
              </a:spcBef>
              <a:spcAft>
                <a:spcPts val="0"/>
              </a:spcAft>
              <a:buNone/>
            </a:pPr>
            <a:endParaRPr sz="4482">
              <a:solidFill>
                <a:srgbClr val="030202"/>
              </a:solidFill>
              <a:latin typeface="Arial"/>
              <a:ea typeface="Arial"/>
              <a:cs typeface="Arial"/>
              <a:sym typeface="Arial"/>
            </a:endParaRPr>
          </a:p>
          <a:p>
            <a:pPr marL="0" marR="0" lvl="0" indent="0" algn="l" rtl="0">
              <a:lnSpc>
                <a:spcPct val="119991"/>
              </a:lnSpc>
              <a:spcBef>
                <a:spcPts val="0"/>
              </a:spcBef>
              <a:spcAft>
                <a:spcPts val="0"/>
              </a:spcAft>
              <a:buNone/>
            </a:pPr>
            <a:r>
              <a:rPr lang="en-GB" sz="4482" u="none">
                <a:solidFill>
                  <a:srgbClr val="030202"/>
                </a:solidFill>
                <a:latin typeface="Arial"/>
                <a:ea typeface="Arial"/>
                <a:cs typeface="Arial"/>
                <a:sym typeface="Arial"/>
              </a:rPr>
              <a:t> </a:t>
            </a:r>
            <a:endParaRPr/>
          </a:p>
        </p:txBody>
      </p:sp>
      <p:sp>
        <p:nvSpPr>
          <p:cNvPr id="336" name="Google Shape;336;p21"/>
          <p:cNvSpPr txBox="1"/>
          <p:nvPr/>
        </p:nvSpPr>
        <p:spPr>
          <a:xfrm>
            <a:off x="1143000" y="1028700"/>
            <a:ext cx="16726800" cy="9081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sz="4400" b="1">
                <a:solidFill>
                  <a:schemeClr val="dk1"/>
                </a:solidFill>
              </a:rPr>
              <a:t>Key considerations when supporting young Black people:</a:t>
            </a:r>
            <a:endParaRPr sz="4400"/>
          </a:p>
          <a:p>
            <a:pPr marL="0" marR="0" lvl="0" indent="0" algn="l" rtl="0">
              <a:spcBef>
                <a:spcPts val="0"/>
              </a:spcBef>
              <a:spcAft>
                <a:spcPts val="0"/>
              </a:spcAft>
              <a:buNone/>
            </a:pPr>
            <a:endParaRPr sz="4400"/>
          </a:p>
          <a:p>
            <a:pPr marL="571500" marR="0" lvl="0" indent="-546100" algn="l" rtl="0">
              <a:spcBef>
                <a:spcPts val="0"/>
              </a:spcBef>
              <a:spcAft>
                <a:spcPts val="0"/>
              </a:spcAft>
              <a:buClr>
                <a:schemeClr val="dk1"/>
              </a:buClr>
              <a:buSzPts val="4400"/>
              <a:buFont typeface="Arial"/>
              <a:buChar char="•"/>
            </a:pPr>
            <a:r>
              <a:rPr lang="en-GB" sz="4400">
                <a:solidFill>
                  <a:schemeClr val="dk1"/>
                </a:solidFill>
              </a:rPr>
              <a:t>Holding some expertise, whilst promoting agency in others</a:t>
            </a:r>
            <a:endParaRPr sz="4400">
              <a:solidFill>
                <a:schemeClr val="dk1"/>
              </a:solidFill>
            </a:endParaRPr>
          </a:p>
          <a:p>
            <a:pPr marL="571500" marR="0" lvl="0" indent="-546100" algn="l" rtl="0">
              <a:spcBef>
                <a:spcPts val="0"/>
              </a:spcBef>
              <a:spcAft>
                <a:spcPts val="0"/>
              </a:spcAft>
              <a:buClr>
                <a:schemeClr val="dk1"/>
              </a:buClr>
              <a:buSzPts val="4400"/>
              <a:buFont typeface="Arial"/>
              <a:buChar char="•"/>
            </a:pPr>
            <a:r>
              <a:rPr lang="en-GB" sz="4400">
                <a:solidFill>
                  <a:schemeClr val="dk1"/>
                </a:solidFill>
              </a:rPr>
              <a:t>R</a:t>
            </a:r>
            <a:r>
              <a:rPr lang="en-GB" sz="4400">
                <a:solidFill>
                  <a:schemeClr val="dk1"/>
                </a:solidFill>
                <a:latin typeface="Arial"/>
                <a:ea typeface="Arial"/>
                <a:cs typeface="Arial"/>
                <a:sym typeface="Arial"/>
              </a:rPr>
              <a:t>eflecti</a:t>
            </a:r>
            <a:r>
              <a:rPr lang="en-GB" sz="4400">
                <a:solidFill>
                  <a:schemeClr val="dk1"/>
                </a:solidFill>
              </a:rPr>
              <a:t>ve practice</a:t>
            </a:r>
            <a:endParaRPr sz="4400"/>
          </a:p>
          <a:p>
            <a:pPr marL="571500" marR="0" lvl="0" indent="-546100" algn="l" rtl="0">
              <a:spcBef>
                <a:spcPts val="0"/>
              </a:spcBef>
              <a:spcAft>
                <a:spcPts val="0"/>
              </a:spcAft>
              <a:buClr>
                <a:schemeClr val="dk1"/>
              </a:buClr>
              <a:buSzPts val="4400"/>
              <a:buFont typeface="Arial"/>
              <a:buChar char="•"/>
            </a:pPr>
            <a:r>
              <a:rPr lang="en-GB" sz="4400">
                <a:solidFill>
                  <a:schemeClr val="dk1"/>
                </a:solidFill>
                <a:latin typeface="Arial"/>
                <a:ea typeface="Arial"/>
                <a:cs typeface="Arial"/>
                <a:sym typeface="Arial"/>
              </a:rPr>
              <a:t>Embracing authenticity</a:t>
            </a:r>
            <a:endParaRPr sz="4400"/>
          </a:p>
          <a:p>
            <a:pPr marL="571500" marR="0" lvl="0" indent="-546100" algn="l" rtl="0">
              <a:spcBef>
                <a:spcPts val="0"/>
              </a:spcBef>
              <a:spcAft>
                <a:spcPts val="0"/>
              </a:spcAft>
              <a:buClr>
                <a:schemeClr val="dk1"/>
              </a:buClr>
              <a:buSzPts val="4400"/>
              <a:buFont typeface="Arial"/>
              <a:buChar char="•"/>
            </a:pPr>
            <a:r>
              <a:rPr lang="en-GB" sz="4400">
                <a:solidFill>
                  <a:schemeClr val="dk1"/>
                </a:solidFill>
                <a:latin typeface="Arial"/>
                <a:ea typeface="Arial"/>
                <a:cs typeface="Arial"/>
                <a:sym typeface="Arial"/>
              </a:rPr>
              <a:t>Cultivating understanding and awareness </a:t>
            </a:r>
            <a:r>
              <a:rPr lang="en-GB" sz="4400">
                <a:solidFill>
                  <a:schemeClr val="dk1"/>
                </a:solidFill>
              </a:rPr>
              <a:t>about contextual challenges</a:t>
            </a:r>
            <a:endParaRPr sz="4400">
              <a:solidFill>
                <a:schemeClr val="dk1"/>
              </a:solidFill>
            </a:endParaRPr>
          </a:p>
          <a:p>
            <a:pPr marL="571500" marR="0" lvl="0" indent="-546100" algn="l" rtl="0">
              <a:spcBef>
                <a:spcPts val="0"/>
              </a:spcBef>
              <a:spcAft>
                <a:spcPts val="0"/>
              </a:spcAft>
              <a:buClr>
                <a:schemeClr val="dk1"/>
              </a:buClr>
              <a:buSzPts val="4400"/>
              <a:buFont typeface="Arial"/>
              <a:buChar char="•"/>
            </a:pPr>
            <a:r>
              <a:rPr lang="en-GB" sz="4400">
                <a:solidFill>
                  <a:schemeClr val="dk1"/>
                </a:solidFill>
                <a:latin typeface="Arial"/>
                <a:ea typeface="Arial"/>
                <a:cs typeface="Arial"/>
                <a:sym typeface="Arial"/>
              </a:rPr>
              <a:t>Decentring yourself </a:t>
            </a:r>
            <a:endParaRPr sz="4400">
              <a:solidFill>
                <a:schemeClr val="dk1"/>
              </a:solidFill>
              <a:latin typeface="Arial"/>
              <a:ea typeface="Arial"/>
              <a:cs typeface="Arial"/>
              <a:sym typeface="Arial"/>
            </a:endParaRPr>
          </a:p>
          <a:p>
            <a:pPr marL="457200" lvl="0" indent="-508000" algn="l" rtl="0">
              <a:spcBef>
                <a:spcPts val="0"/>
              </a:spcBef>
              <a:spcAft>
                <a:spcPts val="0"/>
              </a:spcAft>
              <a:buClr>
                <a:schemeClr val="dk1"/>
              </a:buClr>
              <a:buSzPts val="4400"/>
              <a:buChar char="•"/>
            </a:pPr>
            <a:r>
              <a:rPr lang="en-GB" sz="4400">
                <a:solidFill>
                  <a:schemeClr val="dk1"/>
                </a:solidFill>
              </a:rPr>
              <a:t>Practicing active listening</a:t>
            </a:r>
            <a:endParaRPr sz="4400">
              <a:solidFill>
                <a:schemeClr val="dk1"/>
              </a:solidFill>
            </a:endParaRPr>
          </a:p>
          <a:p>
            <a:pPr marL="457200" lvl="0" indent="-508000" algn="l" rtl="0">
              <a:spcBef>
                <a:spcPts val="0"/>
              </a:spcBef>
              <a:spcAft>
                <a:spcPts val="0"/>
              </a:spcAft>
              <a:buClr>
                <a:schemeClr val="dk1"/>
              </a:buClr>
              <a:buSzPts val="4400"/>
              <a:buChar char="•"/>
            </a:pPr>
            <a:r>
              <a:rPr lang="en-GB" sz="4400">
                <a:solidFill>
                  <a:schemeClr val="dk1"/>
                </a:solidFill>
                <a:latin typeface="Arial"/>
                <a:ea typeface="Arial"/>
                <a:cs typeface="Arial"/>
                <a:sym typeface="Arial"/>
              </a:rPr>
              <a:t>Recognising and redistributing power and privilege</a:t>
            </a:r>
            <a:endParaRPr sz="4400"/>
          </a:p>
          <a:p>
            <a:pPr marL="0" marR="0" lvl="0" indent="0" algn="l" rtl="0">
              <a:spcBef>
                <a:spcPts val="0"/>
              </a:spcBef>
              <a:spcAft>
                <a:spcPts val="0"/>
              </a:spcAft>
              <a:buNone/>
            </a:pPr>
            <a:endParaRPr sz="4800">
              <a:solidFill>
                <a:schemeClr val="dk1"/>
              </a:solidFill>
              <a:latin typeface="Arial"/>
              <a:ea typeface="Arial"/>
              <a:cs typeface="Arial"/>
              <a:sym typeface="Arial"/>
            </a:endParaRPr>
          </a:p>
          <a:p>
            <a:pPr marL="0" marR="0" lvl="0" indent="0" algn="l" rtl="0">
              <a:spcBef>
                <a:spcPts val="0"/>
              </a:spcBef>
              <a:spcAft>
                <a:spcPts val="0"/>
              </a:spcAft>
              <a:buNone/>
            </a:pPr>
            <a:endParaRPr sz="4800">
              <a:solidFill>
                <a:schemeClr val="dk1"/>
              </a:solidFill>
              <a:latin typeface="Arial"/>
              <a:ea typeface="Arial"/>
              <a:cs typeface="Arial"/>
              <a:sym typeface="Arial"/>
            </a:endParaRPr>
          </a:p>
          <a:p>
            <a:pPr marL="0" marR="0" lvl="0" indent="0" algn="l" rtl="0">
              <a:spcBef>
                <a:spcPts val="0"/>
              </a:spcBef>
              <a:spcAft>
                <a:spcPts val="0"/>
              </a:spcAft>
              <a:buNone/>
            </a:pPr>
            <a:endParaRPr sz="48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CF9"/>
        </a:solidFill>
        <a:effectLst/>
      </p:bgPr>
    </p:bg>
    <p:spTree>
      <p:nvGrpSpPr>
        <p:cNvPr id="1" name="Shape 341"/>
        <p:cNvGrpSpPr/>
        <p:nvPr/>
      </p:nvGrpSpPr>
      <p:grpSpPr>
        <a:xfrm>
          <a:off x="0" y="0"/>
          <a:ext cx="0" cy="0"/>
          <a:chOff x="0" y="0"/>
          <a:chExt cx="0" cy="0"/>
        </a:xfrm>
      </p:grpSpPr>
      <p:sp>
        <p:nvSpPr>
          <p:cNvPr id="342" name="Google Shape;342;p22"/>
          <p:cNvSpPr txBox="1"/>
          <p:nvPr/>
        </p:nvSpPr>
        <p:spPr>
          <a:xfrm>
            <a:off x="1600200" y="1790700"/>
            <a:ext cx="13954522" cy="1366271"/>
          </a:xfrm>
          <a:prstGeom prst="rect">
            <a:avLst/>
          </a:prstGeom>
          <a:noFill/>
          <a:ln>
            <a:noFill/>
          </a:ln>
        </p:spPr>
        <p:txBody>
          <a:bodyPr spcFirstLastPara="1" wrap="square" lIns="0" tIns="0" rIns="0" bIns="0" anchor="t" anchorCtr="0">
            <a:spAutoFit/>
          </a:bodyPr>
          <a:lstStyle/>
          <a:p>
            <a:pPr marL="0" marR="0" lvl="0" indent="0" algn="l" rtl="0">
              <a:lnSpc>
                <a:spcPct val="119991"/>
              </a:lnSpc>
              <a:spcBef>
                <a:spcPts val="0"/>
              </a:spcBef>
              <a:spcAft>
                <a:spcPts val="0"/>
              </a:spcAft>
              <a:buNone/>
            </a:pPr>
            <a:endParaRPr sz="4482">
              <a:solidFill>
                <a:srgbClr val="030202"/>
              </a:solidFill>
              <a:latin typeface="Arial"/>
              <a:ea typeface="Arial"/>
              <a:cs typeface="Arial"/>
              <a:sym typeface="Arial"/>
            </a:endParaRPr>
          </a:p>
          <a:p>
            <a:pPr marL="0" marR="0" lvl="0" indent="0" algn="l" rtl="0">
              <a:lnSpc>
                <a:spcPct val="119991"/>
              </a:lnSpc>
              <a:spcBef>
                <a:spcPts val="0"/>
              </a:spcBef>
              <a:spcAft>
                <a:spcPts val="0"/>
              </a:spcAft>
              <a:buNone/>
            </a:pPr>
            <a:r>
              <a:rPr lang="en-GB" sz="4482" u="none">
                <a:solidFill>
                  <a:srgbClr val="030202"/>
                </a:solidFill>
                <a:latin typeface="Arial"/>
                <a:ea typeface="Arial"/>
                <a:cs typeface="Arial"/>
                <a:sym typeface="Arial"/>
              </a:rPr>
              <a:t> </a:t>
            </a:r>
            <a:endParaRPr/>
          </a:p>
        </p:txBody>
      </p:sp>
      <p:sp>
        <p:nvSpPr>
          <p:cNvPr id="343" name="Google Shape;343;p22"/>
          <p:cNvSpPr txBox="1"/>
          <p:nvPr/>
        </p:nvSpPr>
        <p:spPr>
          <a:xfrm>
            <a:off x="1143000" y="1028700"/>
            <a:ext cx="15240000" cy="809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1">
                <a:solidFill>
                  <a:schemeClr val="dk1"/>
                </a:solidFill>
                <a:latin typeface="Arial"/>
                <a:ea typeface="Arial"/>
                <a:cs typeface="Arial"/>
                <a:sym typeface="Arial"/>
              </a:rPr>
              <a:t>Key considerations when supporting young Black people:</a:t>
            </a:r>
            <a:endParaRPr/>
          </a:p>
          <a:p>
            <a:pPr marL="0" marR="0" lvl="0" indent="0" algn="l" rtl="0">
              <a:spcBef>
                <a:spcPts val="0"/>
              </a:spcBef>
              <a:spcAft>
                <a:spcPts val="0"/>
              </a:spcAft>
              <a:buNone/>
            </a:pPr>
            <a:endParaRPr sz="4400" b="1">
              <a:solidFill>
                <a:schemeClr val="dk1"/>
              </a:solidFill>
              <a:latin typeface="Arial"/>
              <a:ea typeface="Arial"/>
              <a:cs typeface="Arial"/>
              <a:sym typeface="Arial"/>
            </a:endParaRPr>
          </a:p>
          <a:p>
            <a:pPr marL="571500" marR="0" lvl="0" indent="-571500" algn="l" rtl="0">
              <a:spcBef>
                <a:spcPts val="0"/>
              </a:spcBef>
              <a:spcAft>
                <a:spcPts val="0"/>
              </a:spcAft>
              <a:buClr>
                <a:schemeClr val="dk1"/>
              </a:buClr>
              <a:buSzPts val="4400"/>
              <a:buFont typeface="Arial"/>
              <a:buChar char="•"/>
            </a:pPr>
            <a:r>
              <a:rPr lang="en-GB" sz="4400">
                <a:solidFill>
                  <a:schemeClr val="dk1"/>
                </a:solidFill>
              </a:rPr>
              <a:t>Discuss repair and rupture  </a:t>
            </a:r>
            <a:endParaRPr sz="4400">
              <a:solidFill>
                <a:schemeClr val="dk1"/>
              </a:solidFill>
            </a:endParaRPr>
          </a:p>
          <a:p>
            <a:pPr marL="571500" marR="0" lvl="0" indent="-571500" algn="l" rtl="0">
              <a:spcBef>
                <a:spcPts val="0"/>
              </a:spcBef>
              <a:spcAft>
                <a:spcPts val="0"/>
              </a:spcAft>
              <a:buClr>
                <a:schemeClr val="dk1"/>
              </a:buClr>
              <a:buSzPts val="4400"/>
              <a:buFont typeface="Arial"/>
              <a:buChar char="•"/>
            </a:pPr>
            <a:r>
              <a:rPr lang="en-GB" sz="4400">
                <a:solidFill>
                  <a:schemeClr val="dk1"/>
                </a:solidFill>
              </a:rPr>
              <a:t>Promoting </a:t>
            </a:r>
            <a:r>
              <a:rPr lang="en-GB" sz="4400">
                <a:solidFill>
                  <a:schemeClr val="dk1"/>
                </a:solidFill>
                <a:latin typeface="Arial"/>
                <a:ea typeface="Arial"/>
                <a:cs typeface="Arial"/>
                <a:sym typeface="Arial"/>
              </a:rPr>
              <a:t>safe</a:t>
            </a:r>
            <a:r>
              <a:rPr lang="en-GB" sz="4400">
                <a:solidFill>
                  <a:schemeClr val="dk1"/>
                </a:solidFill>
              </a:rPr>
              <a:t>ty </a:t>
            </a:r>
            <a:endParaRPr/>
          </a:p>
          <a:p>
            <a:pPr marL="571500" marR="0" lvl="0" indent="-571500" algn="l" rtl="0">
              <a:spcBef>
                <a:spcPts val="0"/>
              </a:spcBef>
              <a:spcAft>
                <a:spcPts val="0"/>
              </a:spcAft>
              <a:buClr>
                <a:schemeClr val="dk1"/>
              </a:buClr>
              <a:buSzPts val="4400"/>
              <a:buFont typeface="Arial"/>
              <a:buChar char="•"/>
            </a:pPr>
            <a:r>
              <a:rPr lang="en-GB" sz="4400">
                <a:solidFill>
                  <a:schemeClr val="dk1"/>
                </a:solidFill>
                <a:latin typeface="Arial"/>
                <a:ea typeface="Arial"/>
                <a:cs typeface="Arial"/>
                <a:sym typeface="Arial"/>
              </a:rPr>
              <a:t>Building trust through relational approaches </a:t>
            </a:r>
            <a:endParaRPr/>
          </a:p>
          <a:p>
            <a:pPr marL="571500" marR="0" lvl="0" indent="-571500" algn="l" rtl="0">
              <a:spcBef>
                <a:spcPts val="0"/>
              </a:spcBef>
              <a:spcAft>
                <a:spcPts val="0"/>
              </a:spcAft>
              <a:buClr>
                <a:schemeClr val="dk1"/>
              </a:buClr>
              <a:buSzPts val="4400"/>
              <a:buFont typeface="Arial"/>
              <a:buChar char="•"/>
            </a:pPr>
            <a:r>
              <a:rPr lang="en-GB" sz="4400">
                <a:solidFill>
                  <a:schemeClr val="dk1"/>
                </a:solidFill>
                <a:latin typeface="Arial"/>
                <a:ea typeface="Arial"/>
                <a:cs typeface="Arial"/>
                <a:sym typeface="Arial"/>
              </a:rPr>
              <a:t>Ensuring confidentiality and transparency</a:t>
            </a:r>
            <a:endParaRPr/>
          </a:p>
          <a:p>
            <a:pPr marL="571500" marR="0" lvl="0" indent="-571500" algn="l" rtl="0">
              <a:spcBef>
                <a:spcPts val="0"/>
              </a:spcBef>
              <a:spcAft>
                <a:spcPts val="0"/>
              </a:spcAft>
              <a:buClr>
                <a:schemeClr val="dk1"/>
              </a:buClr>
              <a:buSzPts val="4400"/>
              <a:buFont typeface="Arial"/>
              <a:buChar char="•"/>
            </a:pPr>
            <a:r>
              <a:rPr lang="en-GB" sz="4400">
                <a:solidFill>
                  <a:schemeClr val="dk1"/>
                </a:solidFill>
                <a:latin typeface="Arial"/>
                <a:ea typeface="Arial"/>
                <a:cs typeface="Arial"/>
                <a:sym typeface="Arial"/>
              </a:rPr>
              <a:t>Balancing consistency and structure with flexibility</a:t>
            </a:r>
            <a:endParaRPr/>
          </a:p>
          <a:p>
            <a:pPr marL="571500" marR="0" lvl="0" indent="-571500" algn="l" rtl="0">
              <a:spcBef>
                <a:spcPts val="0"/>
              </a:spcBef>
              <a:spcAft>
                <a:spcPts val="0"/>
              </a:spcAft>
              <a:buClr>
                <a:schemeClr val="dk1"/>
              </a:buClr>
              <a:buSzPts val="4400"/>
              <a:buFont typeface="Arial"/>
              <a:buChar char="•"/>
            </a:pPr>
            <a:r>
              <a:rPr lang="en-GB" sz="4400">
                <a:solidFill>
                  <a:schemeClr val="dk1"/>
                </a:solidFill>
                <a:latin typeface="Arial"/>
                <a:ea typeface="Arial"/>
                <a:cs typeface="Arial"/>
                <a:sym typeface="Arial"/>
              </a:rPr>
              <a:t>Deepening understanding and empathy</a:t>
            </a:r>
            <a:endParaRPr/>
          </a:p>
          <a:p>
            <a:pPr marL="571500" marR="0" lvl="0" indent="-571500" algn="l" rtl="0">
              <a:spcBef>
                <a:spcPts val="0"/>
              </a:spcBef>
              <a:spcAft>
                <a:spcPts val="0"/>
              </a:spcAft>
              <a:buClr>
                <a:schemeClr val="dk1"/>
              </a:buClr>
              <a:buSzPts val="4400"/>
              <a:buFont typeface="Arial"/>
              <a:buChar char="•"/>
            </a:pPr>
            <a:r>
              <a:rPr lang="en-GB" sz="4400">
                <a:solidFill>
                  <a:schemeClr val="dk1"/>
                </a:solidFill>
                <a:latin typeface="Arial"/>
                <a:ea typeface="Arial"/>
                <a:cs typeface="Arial"/>
                <a:sym typeface="Arial"/>
              </a:rPr>
              <a:t>Adopting a contextual safeguarding approach</a:t>
            </a:r>
            <a:endParaRPr sz="4400">
              <a:solidFill>
                <a:schemeClr val="dk1"/>
              </a:solidFill>
              <a:latin typeface="Arial"/>
              <a:ea typeface="Arial"/>
              <a:cs typeface="Arial"/>
              <a:sym typeface="Arial"/>
            </a:endParaRPr>
          </a:p>
          <a:p>
            <a:pPr marL="571500" marR="0" lvl="0" indent="-571500" algn="l" rtl="0">
              <a:spcBef>
                <a:spcPts val="0"/>
              </a:spcBef>
              <a:spcAft>
                <a:spcPts val="0"/>
              </a:spcAft>
              <a:buClr>
                <a:schemeClr val="dk1"/>
              </a:buClr>
              <a:buSzPts val="4400"/>
              <a:buChar char="•"/>
            </a:pPr>
            <a:r>
              <a:rPr lang="en-GB" sz="4400">
                <a:solidFill>
                  <a:schemeClr val="dk1"/>
                </a:solidFill>
              </a:rPr>
              <a:t>Dynamic risk assessments </a:t>
            </a:r>
            <a:endParaRPr sz="4400">
              <a:solidFill>
                <a:schemeClr val="dk1"/>
              </a:solidFill>
            </a:endParaRPr>
          </a:p>
          <a:p>
            <a:pPr marL="0" marR="0" lvl="0" indent="0" algn="l" rtl="0">
              <a:spcBef>
                <a:spcPts val="0"/>
              </a:spcBef>
              <a:spcAft>
                <a:spcPts val="0"/>
              </a:spcAft>
              <a:buNone/>
            </a:pPr>
            <a:endParaRPr sz="36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CF9"/>
        </a:solidFill>
        <a:effectLst/>
      </p:bgPr>
    </p:bg>
    <p:spTree>
      <p:nvGrpSpPr>
        <p:cNvPr id="1" name="Shape 348"/>
        <p:cNvGrpSpPr/>
        <p:nvPr/>
      </p:nvGrpSpPr>
      <p:grpSpPr>
        <a:xfrm>
          <a:off x="0" y="0"/>
          <a:ext cx="0" cy="0"/>
          <a:chOff x="0" y="0"/>
          <a:chExt cx="0" cy="0"/>
        </a:xfrm>
      </p:grpSpPr>
      <p:sp>
        <p:nvSpPr>
          <p:cNvPr id="349" name="Google Shape;349;p23"/>
          <p:cNvSpPr txBox="1"/>
          <p:nvPr/>
        </p:nvSpPr>
        <p:spPr>
          <a:xfrm>
            <a:off x="1600200" y="1790700"/>
            <a:ext cx="13954522" cy="1366271"/>
          </a:xfrm>
          <a:prstGeom prst="rect">
            <a:avLst/>
          </a:prstGeom>
          <a:noFill/>
          <a:ln>
            <a:noFill/>
          </a:ln>
        </p:spPr>
        <p:txBody>
          <a:bodyPr spcFirstLastPara="1" wrap="square" lIns="0" tIns="0" rIns="0" bIns="0" anchor="t" anchorCtr="0">
            <a:spAutoFit/>
          </a:bodyPr>
          <a:lstStyle/>
          <a:p>
            <a:pPr marL="0" marR="0" lvl="0" indent="0" algn="l" rtl="0">
              <a:lnSpc>
                <a:spcPct val="119991"/>
              </a:lnSpc>
              <a:spcBef>
                <a:spcPts val="0"/>
              </a:spcBef>
              <a:spcAft>
                <a:spcPts val="0"/>
              </a:spcAft>
              <a:buNone/>
            </a:pPr>
            <a:endParaRPr sz="4482">
              <a:solidFill>
                <a:srgbClr val="030202"/>
              </a:solidFill>
              <a:latin typeface="Arial"/>
              <a:ea typeface="Arial"/>
              <a:cs typeface="Arial"/>
              <a:sym typeface="Arial"/>
            </a:endParaRPr>
          </a:p>
          <a:p>
            <a:pPr marL="0" marR="0" lvl="0" indent="0" algn="l" rtl="0">
              <a:lnSpc>
                <a:spcPct val="119991"/>
              </a:lnSpc>
              <a:spcBef>
                <a:spcPts val="0"/>
              </a:spcBef>
              <a:spcAft>
                <a:spcPts val="0"/>
              </a:spcAft>
              <a:buNone/>
            </a:pPr>
            <a:r>
              <a:rPr lang="en-GB" sz="4482" u="none">
                <a:solidFill>
                  <a:srgbClr val="030202"/>
                </a:solidFill>
                <a:latin typeface="Arial"/>
                <a:ea typeface="Arial"/>
                <a:cs typeface="Arial"/>
                <a:sym typeface="Arial"/>
              </a:rPr>
              <a:t> </a:t>
            </a:r>
            <a:endParaRPr/>
          </a:p>
        </p:txBody>
      </p:sp>
      <p:sp>
        <p:nvSpPr>
          <p:cNvPr id="350" name="Google Shape;350;p23"/>
          <p:cNvSpPr txBox="1"/>
          <p:nvPr/>
        </p:nvSpPr>
        <p:spPr>
          <a:xfrm>
            <a:off x="1295400" y="1409700"/>
            <a:ext cx="15240000" cy="7080600"/>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4400"/>
            </a:pPr>
            <a:r>
              <a:rPr lang="en-GB" sz="4400" b="1" dirty="0">
                <a:solidFill>
                  <a:schemeClr val="dk1"/>
                </a:solidFill>
              </a:rPr>
              <a:t>Key considerations when supporting young Black people:</a:t>
            </a:r>
            <a:endParaRPr sz="4400" b="1" dirty="0">
              <a:solidFill>
                <a:schemeClr val="dk1"/>
              </a:solidFill>
            </a:endParaRPr>
          </a:p>
          <a:p>
            <a:pPr marL="0" marR="0" lvl="0" indent="0" algn="l" rtl="0">
              <a:spcBef>
                <a:spcPts val="0"/>
              </a:spcBef>
              <a:spcAft>
                <a:spcPts val="0"/>
              </a:spcAft>
              <a:buNone/>
            </a:pPr>
            <a:endParaRPr sz="4400" dirty="0">
              <a:solidFill>
                <a:schemeClr val="dk1"/>
              </a:solidFill>
            </a:endParaRPr>
          </a:p>
          <a:p>
            <a:pPr marL="571500" marR="0" lvl="0" indent="-571500" algn="l" rtl="0">
              <a:spcBef>
                <a:spcPts val="0"/>
              </a:spcBef>
              <a:spcAft>
                <a:spcPts val="0"/>
              </a:spcAft>
              <a:buClr>
                <a:schemeClr val="dk1"/>
              </a:buClr>
              <a:buSzPts val="4400"/>
              <a:buFont typeface="Arial"/>
              <a:buChar char="•"/>
            </a:pPr>
            <a:r>
              <a:rPr lang="en-GB" sz="4400" dirty="0">
                <a:solidFill>
                  <a:schemeClr val="dk1"/>
                </a:solidFill>
              </a:rPr>
              <a:t>Attune</a:t>
            </a:r>
            <a:r>
              <a:rPr lang="en-GB" sz="4400" dirty="0">
                <a:solidFill>
                  <a:schemeClr val="dk1"/>
                </a:solidFill>
                <a:latin typeface="Arial"/>
                <a:ea typeface="Arial"/>
                <a:cs typeface="Arial"/>
                <a:sym typeface="Arial"/>
              </a:rPr>
              <a:t> to </a:t>
            </a:r>
            <a:r>
              <a:rPr lang="en-GB" sz="4400" dirty="0">
                <a:solidFill>
                  <a:schemeClr val="dk1"/>
                </a:solidFill>
              </a:rPr>
              <a:t>colloquialism</a:t>
            </a:r>
            <a:r>
              <a:rPr lang="en-GB" sz="4400" dirty="0">
                <a:solidFill>
                  <a:schemeClr val="dk1"/>
                </a:solidFill>
                <a:latin typeface="Arial"/>
                <a:ea typeface="Arial"/>
                <a:cs typeface="Arial"/>
                <a:sym typeface="Arial"/>
              </a:rPr>
              <a:t> and </a:t>
            </a:r>
            <a:r>
              <a:rPr lang="en-GB" sz="4400" dirty="0">
                <a:solidFill>
                  <a:schemeClr val="dk1"/>
                </a:solidFill>
              </a:rPr>
              <a:t>idioms of distress whilst remaining authentic </a:t>
            </a:r>
            <a:endParaRPr dirty="0"/>
          </a:p>
          <a:p>
            <a:pPr marL="571500" marR="0" lvl="0" indent="-571500" algn="l" rtl="0">
              <a:spcBef>
                <a:spcPts val="0"/>
              </a:spcBef>
              <a:spcAft>
                <a:spcPts val="0"/>
              </a:spcAft>
              <a:buClr>
                <a:schemeClr val="dk1"/>
              </a:buClr>
              <a:buSzPts val="4400"/>
              <a:buFont typeface="Arial"/>
              <a:buChar char="•"/>
            </a:pPr>
            <a:r>
              <a:rPr lang="en-GB" sz="4400" dirty="0">
                <a:solidFill>
                  <a:schemeClr val="dk1"/>
                </a:solidFill>
                <a:latin typeface="Arial"/>
                <a:ea typeface="Arial"/>
                <a:cs typeface="Arial"/>
                <a:sym typeface="Arial"/>
              </a:rPr>
              <a:t>Incorporating creative methods </a:t>
            </a:r>
            <a:r>
              <a:rPr lang="en-GB" sz="4400" dirty="0">
                <a:solidFill>
                  <a:schemeClr val="dk1"/>
                </a:solidFill>
              </a:rPr>
              <a:t>to encourage expression</a:t>
            </a:r>
            <a:endParaRPr dirty="0"/>
          </a:p>
          <a:p>
            <a:pPr marL="571500" marR="0" lvl="0" indent="-571500" algn="l" rtl="0">
              <a:spcBef>
                <a:spcPts val="0"/>
              </a:spcBef>
              <a:spcAft>
                <a:spcPts val="0"/>
              </a:spcAft>
              <a:buClr>
                <a:schemeClr val="dk1"/>
              </a:buClr>
              <a:buSzPts val="4400"/>
              <a:buFont typeface="Arial"/>
              <a:buChar char="•"/>
            </a:pPr>
            <a:r>
              <a:rPr lang="en-GB" sz="4400" dirty="0">
                <a:solidFill>
                  <a:schemeClr val="dk1"/>
                </a:solidFill>
              </a:rPr>
              <a:t>Avoid hegemonic assumptions</a:t>
            </a:r>
            <a:endParaRPr dirty="0"/>
          </a:p>
          <a:p>
            <a:pPr marL="571500" marR="0" lvl="0" indent="-571500" algn="l" rtl="0">
              <a:spcBef>
                <a:spcPts val="0"/>
              </a:spcBef>
              <a:spcAft>
                <a:spcPts val="0"/>
              </a:spcAft>
              <a:buClr>
                <a:schemeClr val="dk1"/>
              </a:buClr>
              <a:buSzPts val="4400"/>
              <a:buFont typeface="Arial"/>
              <a:buChar char="•"/>
            </a:pPr>
            <a:r>
              <a:rPr lang="en-GB" sz="4400" dirty="0">
                <a:solidFill>
                  <a:schemeClr val="dk1"/>
                </a:solidFill>
                <a:latin typeface="Arial"/>
                <a:ea typeface="Arial"/>
                <a:cs typeface="Arial"/>
                <a:sym typeface="Arial"/>
              </a:rPr>
              <a:t>Respecting the role of faith and spiritualit</a:t>
            </a:r>
            <a:r>
              <a:rPr lang="en-GB" sz="4400" dirty="0">
                <a:solidFill>
                  <a:schemeClr val="dk1"/>
                </a:solidFill>
              </a:rPr>
              <a:t>y</a:t>
            </a:r>
            <a:endParaRPr sz="4400" dirty="0">
              <a:solidFill>
                <a:schemeClr val="dk1"/>
              </a:solidFill>
            </a:endParaRPr>
          </a:p>
          <a:p>
            <a:pPr marL="571500" marR="0" lvl="0" indent="-571500" algn="l" rtl="0">
              <a:spcBef>
                <a:spcPts val="0"/>
              </a:spcBef>
              <a:spcAft>
                <a:spcPts val="0"/>
              </a:spcAft>
              <a:buClr>
                <a:schemeClr val="dk1"/>
              </a:buClr>
              <a:buSzPts val="4400"/>
              <a:buChar char="•"/>
            </a:pPr>
            <a:r>
              <a:rPr lang="en-GB" sz="4400" dirty="0">
                <a:solidFill>
                  <a:schemeClr val="dk1"/>
                </a:solidFill>
              </a:rPr>
              <a:t>Mindful about intersectionality</a:t>
            </a:r>
            <a:endParaRPr sz="4400" dirty="0">
              <a:solidFill>
                <a:schemeClr val="dk1"/>
              </a:solidFill>
            </a:endParaRPr>
          </a:p>
          <a:p>
            <a:pPr marL="457200" marR="0" lvl="0" indent="0" algn="l" rtl="0">
              <a:spcBef>
                <a:spcPts val="0"/>
              </a:spcBef>
              <a:spcAft>
                <a:spcPts val="0"/>
              </a:spcAft>
              <a:buNone/>
            </a:pPr>
            <a:endParaRPr dirty="0"/>
          </a:p>
          <a:p>
            <a:pPr marL="0" marR="0" lvl="0" indent="0" algn="l" rtl="0">
              <a:spcBef>
                <a:spcPts val="0"/>
              </a:spcBef>
              <a:spcAft>
                <a:spcPts val="0"/>
              </a:spcAft>
              <a:buNone/>
            </a:pPr>
            <a:endParaRPr sz="4400" dirty="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CF9"/>
        </a:solidFill>
        <a:effectLst/>
      </p:bgPr>
    </p:bg>
    <p:spTree>
      <p:nvGrpSpPr>
        <p:cNvPr id="1" name="Shape 354"/>
        <p:cNvGrpSpPr/>
        <p:nvPr/>
      </p:nvGrpSpPr>
      <p:grpSpPr>
        <a:xfrm>
          <a:off x="0" y="0"/>
          <a:ext cx="0" cy="0"/>
          <a:chOff x="0" y="0"/>
          <a:chExt cx="0" cy="0"/>
        </a:xfrm>
      </p:grpSpPr>
      <p:sp>
        <p:nvSpPr>
          <p:cNvPr id="355" name="Google Shape;355;p24"/>
          <p:cNvSpPr txBox="1"/>
          <p:nvPr/>
        </p:nvSpPr>
        <p:spPr>
          <a:xfrm>
            <a:off x="2166739" y="3825875"/>
            <a:ext cx="13954522" cy="995657"/>
          </a:xfrm>
          <a:prstGeom prst="rect">
            <a:avLst/>
          </a:prstGeom>
          <a:noFill/>
          <a:ln>
            <a:noFill/>
          </a:ln>
        </p:spPr>
        <p:txBody>
          <a:bodyPr spcFirstLastPara="1" wrap="square" lIns="0" tIns="0" rIns="0" bIns="0" anchor="t" anchorCtr="0">
            <a:spAutoFit/>
          </a:bodyPr>
          <a:lstStyle/>
          <a:p>
            <a:pPr marL="0" marR="0" lvl="0" indent="0" algn="ctr" rtl="0">
              <a:lnSpc>
                <a:spcPct val="81818"/>
              </a:lnSpc>
              <a:spcBef>
                <a:spcPts val="0"/>
              </a:spcBef>
              <a:spcAft>
                <a:spcPts val="0"/>
              </a:spcAft>
              <a:buNone/>
            </a:pPr>
            <a:r>
              <a:rPr lang="en-GB" sz="8800" u="none">
                <a:solidFill>
                  <a:srgbClr val="030202"/>
                </a:solidFill>
                <a:latin typeface="Arial"/>
                <a:ea typeface="Arial"/>
                <a:cs typeface="Arial"/>
                <a:sym typeface="Arial"/>
              </a:rPr>
              <a:t>Q&amp;A</a:t>
            </a:r>
            <a:endParaRPr/>
          </a:p>
        </p:txBody>
      </p:sp>
      <p:grpSp>
        <p:nvGrpSpPr>
          <p:cNvPr id="356" name="Google Shape;356;p24"/>
          <p:cNvGrpSpPr/>
          <p:nvPr/>
        </p:nvGrpSpPr>
        <p:grpSpPr>
          <a:xfrm>
            <a:off x="16409451" y="-1638634"/>
            <a:ext cx="3198463" cy="3724651"/>
            <a:chOff x="0" y="-28575"/>
            <a:chExt cx="624360" cy="727075"/>
          </a:xfrm>
        </p:grpSpPr>
        <p:sp>
          <p:nvSpPr>
            <p:cNvPr id="357" name="Google Shape;357;p24"/>
            <p:cNvSpPr/>
            <p:nvPr/>
          </p:nvSpPr>
          <p:spPr>
            <a:xfrm>
              <a:off x="0" y="0"/>
              <a:ext cx="624360" cy="698500"/>
            </a:xfrm>
            <a:custGeom>
              <a:avLst/>
              <a:gdLst/>
              <a:ahLst/>
              <a:cxnLst/>
              <a:rect l="l" t="t" r="r" b="b"/>
              <a:pathLst>
                <a:path w="624360" h="698500" extrusionOk="0">
                  <a:moveTo>
                    <a:pt x="624360" y="349250"/>
                  </a:moveTo>
                  <a:lnTo>
                    <a:pt x="421160" y="698500"/>
                  </a:lnTo>
                  <a:lnTo>
                    <a:pt x="203200" y="698500"/>
                  </a:lnTo>
                  <a:lnTo>
                    <a:pt x="0" y="349250"/>
                  </a:lnTo>
                  <a:lnTo>
                    <a:pt x="203200" y="0"/>
                  </a:lnTo>
                  <a:lnTo>
                    <a:pt x="421160" y="0"/>
                  </a:lnTo>
                  <a:lnTo>
                    <a:pt x="624360"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8" name="Google Shape;358;p24"/>
            <p:cNvSpPr txBox="1"/>
            <p:nvPr/>
          </p:nvSpPr>
          <p:spPr>
            <a:xfrm>
              <a:off x="114300" y="-28575"/>
              <a:ext cx="395760"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59" name="Google Shape;359;p24"/>
          <p:cNvGrpSpPr/>
          <p:nvPr/>
        </p:nvGrpSpPr>
        <p:grpSpPr>
          <a:xfrm>
            <a:off x="15559259" y="777451"/>
            <a:ext cx="1505803" cy="1401906"/>
            <a:chOff x="0" y="-28575"/>
            <a:chExt cx="780959" cy="727075"/>
          </a:xfrm>
        </p:grpSpPr>
        <p:sp>
          <p:nvSpPr>
            <p:cNvPr id="360" name="Google Shape;360;p24"/>
            <p:cNvSpPr/>
            <p:nvPr/>
          </p:nvSpPr>
          <p:spPr>
            <a:xfrm>
              <a:off x="0" y="0"/>
              <a:ext cx="780959" cy="698500"/>
            </a:xfrm>
            <a:custGeom>
              <a:avLst/>
              <a:gdLst/>
              <a:ahLst/>
              <a:cxnLst/>
              <a:rect l="l" t="t" r="r" b="b"/>
              <a:pathLst>
                <a:path w="780959" h="698500" extrusionOk="0">
                  <a:moveTo>
                    <a:pt x="780959" y="349250"/>
                  </a:moveTo>
                  <a:lnTo>
                    <a:pt x="577759" y="698500"/>
                  </a:lnTo>
                  <a:lnTo>
                    <a:pt x="203200" y="698500"/>
                  </a:lnTo>
                  <a:lnTo>
                    <a:pt x="0" y="349250"/>
                  </a:lnTo>
                  <a:lnTo>
                    <a:pt x="203200" y="0"/>
                  </a:lnTo>
                  <a:lnTo>
                    <a:pt x="577759" y="0"/>
                  </a:lnTo>
                  <a:lnTo>
                    <a:pt x="780959"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1" name="Google Shape;361;p24"/>
            <p:cNvSpPr txBox="1"/>
            <p:nvPr/>
          </p:nvSpPr>
          <p:spPr>
            <a:xfrm>
              <a:off x="114300" y="-28575"/>
              <a:ext cx="552359"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62" name="Google Shape;362;p24"/>
          <p:cNvGrpSpPr/>
          <p:nvPr/>
        </p:nvGrpSpPr>
        <p:grpSpPr>
          <a:xfrm>
            <a:off x="15334354" y="545938"/>
            <a:ext cx="592421" cy="551545"/>
            <a:chOff x="0" y="-28575"/>
            <a:chExt cx="780959" cy="727075"/>
          </a:xfrm>
        </p:grpSpPr>
        <p:sp>
          <p:nvSpPr>
            <p:cNvPr id="363" name="Google Shape;363;p24"/>
            <p:cNvSpPr/>
            <p:nvPr/>
          </p:nvSpPr>
          <p:spPr>
            <a:xfrm>
              <a:off x="0" y="0"/>
              <a:ext cx="780959" cy="698500"/>
            </a:xfrm>
            <a:custGeom>
              <a:avLst/>
              <a:gdLst/>
              <a:ahLst/>
              <a:cxnLst/>
              <a:rect l="l" t="t" r="r" b="b"/>
              <a:pathLst>
                <a:path w="780959" h="698500" extrusionOk="0">
                  <a:moveTo>
                    <a:pt x="780959" y="349250"/>
                  </a:moveTo>
                  <a:lnTo>
                    <a:pt x="577759" y="698500"/>
                  </a:lnTo>
                  <a:lnTo>
                    <a:pt x="203200" y="698500"/>
                  </a:lnTo>
                  <a:lnTo>
                    <a:pt x="0" y="349250"/>
                  </a:lnTo>
                  <a:lnTo>
                    <a:pt x="203200" y="0"/>
                  </a:lnTo>
                  <a:lnTo>
                    <a:pt x="577759" y="0"/>
                  </a:lnTo>
                  <a:lnTo>
                    <a:pt x="780959"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 name="Google Shape;364;p24"/>
            <p:cNvSpPr txBox="1"/>
            <p:nvPr/>
          </p:nvSpPr>
          <p:spPr>
            <a:xfrm>
              <a:off x="114300" y="-28575"/>
              <a:ext cx="552359"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65" name="Google Shape;365;p24"/>
          <p:cNvGrpSpPr/>
          <p:nvPr/>
        </p:nvGrpSpPr>
        <p:grpSpPr>
          <a:xfrm>
            <a:off x="16711975" y="1398196"/>
            <a:ext cx="1662539" cy="1547828"/>
            <a:chOff x="0" y="-28575"/>
            <a:chExt cx="780959" cy="727075"/>
          </a:xfrm>
        </p:grpSpPr>
        <p:sp>
          <p:nvSpPr>
            <p:cNvPr id="366" name="Google Shape;366;p24"/>
            <p:cNvSpPr/>
            <p:nvPr/>
          </p:nvSpPr>
          <p:spPr>
            <a:xfrm>
              <a:off x="0" y="0"/>
              <a:ext cx="780959" cy="698500"/>
            </a:xfrm>
            <a:custGeom>
              <a:avLst/>
              <a:gdLst/>
              <a:ahLst/>
              <a:cxnLst/>
              <a:rect l="l" t="t" r="r" b="b"/>
              <a:pathLst>
                <a:path w="780959" h="698500" extrusionOk="0">
                  <a:moveTo>
                    <a:pt x="780959" y="349250"/>
                  </a:moveTo>
                  <a:lnTo>
                    <a:pt x="577759" y="698500"/>
                  </a:lnTo>
                  <a:lnTo>
                    <a:pt x="203200" y="698500"/>
                  </a:lnTo>
                  <a:lnTo>
                    <a:pt x="0" y="349250"/>
                  </a:lnTo>
                  <a:lnTo>
                    <a:pt x="203200" y="0"/>
                  </a:lnTo>
                  <a:lnTo>
                    <a:pt x="577759" y="0"/>
                  </a:lnTo>
                  <a:lnTo>
                    <a:pt x="780959"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 name="Google Shape;367;p24"/>
            <p:cNvSpPr txBox="1"/>
            <p:nvPr/>
          </p:nvSpPr>
          <p:spPr>
            <a:xfrm>
              <a:off x="114300" y="-28575"/>
              <a:ext cx="552359"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68" name="Google Shape;368;p24"/>
          <p:cNvGrpSpPr/>
          <p:nvPr/>
        </p:nvGrpSpPr>
        <p:grpSpPr>
          <a:xfrm>
            <a:off x="15513100" y="-743756"/>
            <a:ext cx="1792701" cy="1547828"/>
            <a:chOff x="0" y="-28575"/>
            <a:chExt cx="842102" cy="727075"/>
          </a:xfrm>
        </p:grpSpPr>
        <p:sp>
          <p:nvSpPr>
            <p:cNvPr id="369" name="Google Shape;369;p24"/>
            <p:cNvSpPr/>
            <p:nvPr/>
          </p:nvSpPr>
          <p:spPr>
            <a:xfrm>
              <a:off x="0" y="0"/>
              <a:ext cx="842102" cy="698500"/>
            </a:xfrm>
            <a:custGeom>
              <a:avLst/>
              <a:gdLst/>
              <a:ahLst/>
              <a:cxnLst/>
              <a:rect l="l" t="t" r="r" b="b"/>
              <a:pathLst>
                <a:path w="842102" h="698500" extrusionOk="0">
                  <a:moveTo>
                    <a:pt x="842102" y="349250"/>
                  </a:moveTo>
                  <a:lnTo>
                    <a:pt x="638902" y="698500"/>
                  </a:lnTo>
                  <a:lnTo>
                    <a:pt x="203200" y="698500"/>
                  </a:lnTo>
                  <a:lnTo>
                    <a:pt x="0" y="349250"/>
                  </a:lnTo>
                  <a:lnTo>
                    <a:pt x="203200" y="0"/>
                  </a:lnTo>
                  <a:lnTo>
                    <a:pt x="638902" y="0"/>
                  </a:lnTo>
                  <a:lnTo>
                    <a:pt x="842102"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 name="Google Shape;370;p24"/>
            <p:cNvSpPr txBox="1"/>
            <p:nvPr/>
          </p:nvSpPr>
          <p:spPr>
            <a:xfrm>
              <a:off x="114300" y="-28575"/>
              <a:ext cx="613502"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CF9"/>
        </a:solidFill>
        <a:effectLst/>
      </p:bgPr>
    </p:bg>
    <p:spTree>
      <p:nvGrpSpPr>
        <p:cNvPr id="1" name="Shape 374"/>
        <p:cNvGrpSpPr/>
        <p:nvPr/>
      </p:nvGrpSpPr>
      <p:grpSpPr>
        <a:xfrm>
          <a:off x="0" y="0"/>
          <a:ext cx="0" cy="0"/>
          <a:chOff x="0" y="0"/>
          <a:chExt cx="0" cy="0"/>
        </a:xfrm>
      </p:grpSpPr>
      <p:sp>
        <p:nvSpPr>
          <p:cNvPr id="375" name="Google Shape;375;p25"/>
          <p:cNvSpPr/>
          <p:nvPr/>
        </p:nvSpPr>
        <p:spPr>
          <a:xfrm>
            <a:off x="8009259" y="1365438"/>
            <a:ext cx="2269482" cy="2187919"/>
          </a:xfrm>
          <a:custGeom>
            <a:avLst/>
            <a:gdLst/>
            <a:ahLst/>
            <a:cxnLst/>
            <a:rect l="l" t="t" r="r" b="b"/>
            <a:pathLst>
              <a:path w="2269482" h="2187919" extrusionOk="0">
                <a:moveTo>
                  <a:pt x="0" y="0"/>
                </a:moveTo>
                <a:lnTo>
                  <a:pt x="2269482" y="0"/>
                </a:lnTo>
                <a:lnTo>
                  <a:pt x="2269482" y="2187919"/>
                </a:lnTo>
                <a:lnTo>
                  <a:pt x="0" y="218791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25"/>
          <p:cNvSpPr txBox="1"/>
          <p:nvPr/>
        </p:nvSpPr>
        <p:spPr>
          <a:xfrm>
            <a:off x="7822689" y="3764128"/>
            <a:ext cx="2642621" cy="620282"/>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GB" sz="1692">
                <a:solidFill>
                  <a:srgbClr val="030202"/>
                </a:solidFill>
                <a:latin typeface="Arial"/>
                <a:ea typeface="Arial"/>
                <a:cs typeface="Arial"/>
                <a:sym typeface="Arial"/>
              </a:rPr>
              <a:t>Black Mental Health and Wellbeing Alliance</a:t>
            </a:r>
            <a:endParaRPr/>
          </a:p>
        </p:txBody>
      </p:sp>
      <p:sp>
        <p:nvSpPr>
          <p:cNvPr id="377" name="Google Shape;377;p25"/>
          <p:cNvSpPr txBox="1"/>
          <p:nvPr/>
        </p:nvSpPr>
        <p:spPr>
          <a:xfrm>
            <a:off x="7822689" y="4816755"/>
            <a:ext cx="2642621" cy="289118"/>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GB" sz="1692">
                <a:solidFill>
                  <a:srgbClr val="030202"/>
                </a:solidFill>
                <a:latin typeface="Arial"/>
                <a:ea typeface="Arial"/>
                <a:cs typeface="Arial"/>
                <a:sym typeface="Arial"/>
              </a:rPr>
              <a:t>October 2024</a:t>
            </a:r>
            <a:endParaRPr/>
          </a:p>
        </p:txBody>
      </p:sp>
      <p:sp>
        <p:nvSpPr>
          <p:cNvPr id="378" name="Google Shape;378;p25"/>
          <p:cNvSpPr txBox="1"/>
          <p:nvPr/>
        </p:nvSpPr>
        <p:spPr>
          <a:xfrm>
            <a:off x="7460802" y="4501886"/>
            <a:ext cx="3366397" cy="235493"/>
          </a:xfrm>
          <a:prstGeom prst="rect">
            <a:avLst/>
          </a:prstGeom>
          <a:noFill/>
          <a:ln>
            <a:noFill/>
          </a:ln>
        </p:spPr>
        <p:txBody>
          <a:bodyPr spcFirstLastPara="1" wrap="square" lIns="0" tIns="0" rIns="0" bIns="0" anchor="t" anchorCtr="0">
            <a:spAutoFit/>
          </a:bodyPr>
          <a:lstStyle/>
          <a:p>
            <a:pPr marL="0" marR="0" lvl="0" indent="0" algn="ctr" rtl="0">
              <a:lnSpc>
                <a:spcPct val="124047"/>
              </a:lnSpc>
              <a:spcBef>
                <a:spcPts val="0"/>
              </a:spcBef>
              <a:spcAft>
                <a:spcPts val="0"/>
              </a:spcAft>
              <a:buNone/>
            </a:pPr>
            <a:r>
              <a:rPr lang="en-GB" sz="1339">
                <a:solidFill>
                  <a:srgbClr val="030202"/>
                </a:solidFill>
                <a:latin typeface="Arial"/>
                <a:ea typeface="Arial"/>
                <a:cs typeface="Arial"/>
                <a:sym typeface="Arial"/>
              </a:rPr>
              <a:t>A Manifesto for Radical Change </a:t>
            </a:r>
            <a:endParaRPr/>
          </a:p>
        </p:txBody>
      </p:sp>
      <p:grpSp>
        <p:nvGrpSpPr>
          <p:cNvPr id="379" name="Google Shape;379;p25"/>
          <p:cNvGrpSpPr/>
          <p:nvPr/>
        </p:nvGrpSpPr>
        <p:grpSpPr>
          <a:xfrm>
            <a:off x="6075140" y="6842870"/>
            <a:ext cx="6292823" cy="2415430"/>
            <a:chOff x="0" y="-28575"/>
            <a:chExt cx="1894220" cy="727075"/>
          </a:xfrm>
        </p:grpSpPr>
        <p:sp>
          <p:nvSpPr>
            <p:cNvPr id="380" name="Google Shape;380;p25"/>
            <p:cNvSpPr/>
            <p:nvPr/>
          </p:nvSpPr>
          <p:spPr>
            <a:xfrm>
              <a:off x="0" y="0"/>
              <a:ext cx="1894220" cy="698500"/>
            </a:xfrm>
            <a:custGeom>
              <a:avLst/>
              <a:gdLst/>
              <a:ahLst/>
              <a:cxnLst/>
              <a:rect l="l" t="t" r="r" b="b"/>
              <a:pathLst>
                <a:path w="1894220" h="698500" extrusionOk="0">
                  <a:moveTo>
                    <a:pt x="1894220" y="349250"/>
                  </a:moveTo>
                  <a:lnTo>
                    <a:pt x="1691020" y="698500"/>
                  </a:lnTo>
                  <a:lnTo>
                    <a:pt x="203200" y="698500"/>
                  </a:lnTo>
                  <a:lnTo>
                    <a:pt x="0" y="349250"/>
                  </a:lnTo>
                  <a:lnTo>
                    <a:pt x="203200" y="0"/>
                  </a:lnTo>
                  <a:lnTo>
                    <a:pt x="1691020" y="0"/>
                  </a:lnTo>
                  <a:lnTo>
                    <a:pt x="1894220" y="349250"/>
                  </a:lnTo>
                  <a:close/>
                </a:path>
              </a:pathLst>
            </a:custGeom>
            <a:solidFill>
              <a:srgbClr val="AB3E24">
                <a:alpha val="24705"/>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381;p25"/>
            <p:cNvSpPr txBox="1"/>
            <p:nvPr/>
          </p:nvSpPr>
          <p:spPr>
            <a:xfrm>
              <a:off x="114300" y="-28575"/>
              <a:ext cx="1665620"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82" name="Google Shape;382;p25"/>
          <p:cNvGrpSpPr/>
          <p:nvPr/>
        </p:nvGrpSpPr>
        <p:grpSpPr>
          <a:xfrm>
            <a:off x="5638800" y="6379697"/>
            <a:ext cx="7010399" cy="2804078"/>
            <a:chOff x="0" y="-28575"/>
            <a:chExt cx="1894220" cy="727075"/>
          </a:xfrm>
        </p:grpSpPr>
        <p:sp>
          <p:nvSpPr>
            <p:cNvPr id="383" name="Google Shape;383;p25"/>
            <p:cNvSpPr/>
            <p:nvPr/>
          </p:nvSpPr>
          <p:spPr>
            <a:xfrm>
              <a:off x="0" y="0"/>
              <a:ext cx="1894220" cy="698500"/>
            </a:xfrm>
            <a:custGeom>
              <a:avLst/>
              <a:gdLst/>
              <a:ahLst/>
              <a:cxnLst/>
              <a:rect l="l" t="t" r="r" b="b"/>
              <a:pathLst>
                <a:path w="1894220" h="698500" extrusionOk="0">
                  <a:moveTo>
                    <a:pt x="1894220" y="349250"/>
                  </a:moveTo>
                  <a:lnTo>
                    <a:pt x="1691020" y="698500"/>
                  </a:lnTo>
                  <a:lnTo>
                    <a:pt x="203200" y="698500"/>
                  </a:lnTo>
                  <a:lnTo>
                    <a:pt x="0" y="349250"/>
                  </a:lnTo>
                  <a:lnTo>
                    <a:pt x="203200" y="0"/>
                  </a:lnTo>
                  <a:lnTo>
                    <a:pt x="1691020" y="0"/>
                  </a:lnTo>
                  <a:lnTo>
                    <a:pt x="1894220" y="349250"/>
                  </a:lnTo>
                  <a:close/>
                </a:path>
              </a:pathLst>
            </a:custGeom>
            <a:solidFill>
              <a:srgbClr val="AB3E2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 name="Google Shape;384;p25"/>
            <p:cNvSpPr txBox="1"/>
            <p:nvPr/>
          </p:nvSpPr>
          <p:spPr>
            <a:xfrm>
              <a:off x="114300" y="-28575"/>
              <a:ext cx="1665620"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sp>
        <p:nvSpPr>
          <p:cNvPr id="385" name="Google Shape;385;p25"/>
          <p:cNvSpPr txBox="1"/>
          <p:nvPr/>
        </p:nvSpPr>
        <p:spPr>
          <a:xfrm>
            <a:off x="8146526" y="7091726"/>
            <a:ext cx="3555366" cy="287323"/>
          </a:xfrm>
          <a:prstGeom prst="rect">
            <a:avLst/>
          </a:prstGeom>
          <a:noFill/>
          <a:ln>
            <a:noFill/>
          </a:ln>
        </p:spPr>
        <p:txBody>
          <a:bodyPr spcFirstLastPara="1" wrap="square" lIns="0" tIns="0" rIns="0" bIns="0" anchor="t" anchorCtr="0">
            <a:spAutoFit/>
          </a:bodyPr>
          <a:lstStyle/>
          <a:p>
            <a:pPr marL="0" marR="0" lvl="0" indent="0" algn="l" rtl="0">
              <a:lnSpc>
                <a:spcPct val="139953"/>
              </a:lnSpc>
              <a:spcBef>
                <a:spcPts val="0"/>
              </a:spcBef>
              <a:spcAft>
                <a:spcPts val="0"/>
              </a:spcAft>
              <a:buNone/>
            </a:pPr>
            <a:r>
              <a:rPr lang="en-GB" sz="1707">
                <a:solidFill>
                  <a:srgbClr val="FFFFFF"/>
                </a:solidFill>
                <a:latin typeface="Open Sans"/>
                <a:ea typeface="Open Sans"/>
                <a:cs typeface="Open Sans"/>
                <a:sym typeface="Open Sans"/>
              </a:rPr>
              <a:t>Blackmhmanifesto@gmail.com</a:t>
            </a:r>
            <a:endParaRPr/>
          </a:p>
        </p:txBody>
      </p:sp>
      <p:sp>
        <p:nvSpPr>
          <p:cNvPr id="386" name="Google Shape;386;p25"/>
          <p:cNvSpPr txBox="1"/>
          <p:nvPr/>
        </p:nvSpPr>
        <p:spPr>
          <a:xfrm>
            <a:off x="8162292" y="7610414"/>
            <a:ext cx="3216475" cy="287515"/>
          </a:xfrm>
          <a:prstGeom prst="rect">
            <a:avLst/>
          </a:prstGeom>
          <a:noFill/>
          <a:ln>
            <a:noFill/>
          </a:ln>
        </p:spPr>
        <p:txBody>
          <a:bodyPr spcFirstLastPara="1" wrap="square" lIns="0" tIns="0" rIns="0" bIns="0" anchor="t" anchorCtr="0">
            <a:spAutoFit/>
          </a:bodyPr>
          <a:lstStyle/>
          <a:p>
            <a:pPr marL="0" marR="0" lvl="0" indent="0" algn="l" rtl="0">
              <a:lnSpc>
                <a:spcPct val="140035"/>
              </a:lnSpc>
              <a:spcBef>
                <a:spcPts val="0"/>
              </a:spcBef>
              <a:spcAft>
                <a:spcPts val="0"/>
              </a:spcAft>
              <a:buNone/>
            </a:pPr>
            <a:r>
              <a:rPr lang="en-GB" sz="1711">
                <a:solidFill>
                  <a:srgbClr val="FFFFFF"/>
                </a:solidFill>
                <a:latin typeface="Open Sans"/>
                <a:ea typeface="Open Sans"/>
                <a:cs typeface="Open Sans"/>
                <a:sym typeface="Open Sans"/>
              </a:rPr>
              <a:t>www.bmhwa.co.uk</a:t>
            </a:r>
            <a:endParaRPr/>
          </a:p>
        </p:txBody>
      </p:sp>
      <p:sp>
        <p:nvSpPr>
          <p:cNvPr id="387" name="Google Shape;387;p25"/>
          <p:cNvSpPr txBox="1"/>
          <p:nvPr/>
        </p:nvSpPr>
        <p:spPr>
          <a:xfrm>
            <a:off x="8238199" y="8122603"/>
            <a:ext cx="3216475" cy="287515"/>
          </a:xfrm>
          <a:prstGeom prst="rect">
            <a:avLst/>
          </a:prstGeom>
          <a:noFill/>
          <a:ln>
            <a:noFill/>
          </a:ln>
        </p:spPr>
        <p:txBody>
          <a:bodyPr spcFirstLastPara="1" wrap="square" lIns="0" tIns="0" rIns="0" bIns="0" anchor="t" anchorCtr="0">
            <a:spAutoFit/>
          </a:bodyPr>
          <a:lstStyle/>
          <a:p>
            <a:pPr marL="0" marR="0" lvl="0" indent="0" algn="l" rtl="0">
              <a:lnSpc>
                <a:spcPct val="140035"/>
              </a:lnSpc>
              <a:spcBef>
                <a:spcPts val="0"/>
              </a:spcBef>
              <a:spcAft>
                <a:spcPts val="0"/>
              </a:spcAft>
              <a:buNone/>
            </a:pPr>
            <a:r>
              <a:rPr lang="en-GB" sz="1711">
                <a:solidFill>
                  <a:srgbClr val="FFFFFF"/>
                </a:solidFill>
                <a:latin typeface="Open Sans"/>
                <a:ea typeface="Open Sans"/>
                <a:cs typeface="Open Sans"/>
                <a:sym typeface="Open Sans"/>
              </a:rPr>
              <a:t>linkedin/blackmhmanifesto</a:t>
            </a:r>
            <a:endParaRPr sz="1711">
              <a:solidFill>
                <a:srgbClr val="FFFFFF"/>
              </a:solidFill>
              <a:latin typeface="Open Sans"/>
              <a:ea typeface="Open Sans"/>
              <a:cs typeface="Open Sans"/>
              <a:sym typeface="Open Sans"/>
            </a:endParaRPr>
          </a:p>
        </p:txBody>
      </p:sp>
      <p:sp>
        <p:nvSpPr>
          <p:cNvPr id="388" name="Google Shape;388;p25"/>
          <p:cNvSpPr txBox="1"/>
          <p:nvPr/>
        </p:nvSpPr>
        <p:spPr>
          <a:xfrm>
            <a:off x="8211633" y="8651254"/>
            <a:ext cx="3216475" cy="287515"/>
          </a:xfrm>
          <a:prstGeom prst="rect">
            <a:avLst/>
          </a:prstGeom>
          <a:noFill/>
          <a:ln>
            <a:noFill/>
          </a:ln>
        </p:spPr>
        <p:txBody>
          <a:bodyPr spcFirstLastPara="1" wrap="square" lIns="0" tIns="0" rIns="0" bIns="0" anchor="t" anchorCtr="0">
            <a:spAutoFit/>
          </a:bodyPr>
          <a:lstStyle/>
          <a:p>
            <a:pPr marL="0" marR="0" lvl="0" indent="0" algn="l" rtl="0">
              <a:lnSpc>
                <a:spcPct val="140035"/>
              </a:lnSpc>
              <a:spcBef>
                <a:spcPts val="0"/>
              </a:spcBef>
              <a:spcAft>
                <a:spcPts val="0"/>
              </a:spcAft>
              <a:buNone/>
            </a:pPr>
            <a:r>
              <a:rPr lang="en-GB" sz="1711">
                <a:solidFill>
                  <a:srgbClr val="FFFFFF"/>
                </a:solidFill>
                <a:latin typeface="Open Sans"/>
                <a:ea typeface="Open Sans"/>
                <a:cs typeface="Open Sans"/>
                <a:sym typeface="Open Sans"/>
              </a:rPr>
              <a:t>@BMHManifesto</a:t>
            </a:r>
            <a:endParaRPr sz="1711">
              <a:solidFill>
                <a:srgbClr val="FFFFFF"/>
              </a:solidFill>
              <a:latin typeface="Open Sans"/>
              <a:ea typeface="Open Sans"/>
              <a:cs typeface="Open Sans"/>
              <a:sym typeface="Open Sans"/>
            </a:endParaRPr>
          </a:p>
        </p:txBody>
      </p:sp>
      <p:sp>
        <p:nvSpPr>
          <p:cNvPr id="389" name="Google Shape;389;p25"/>
          <p:cNvSpPr/>
          <p:nvPr/>
        </p:nvSpPr>
        <p:spPr>
          <a:xfrm>
            <a:off x="7552660" y="7077077"/>
            <a:ext cx="411684" cy="316623"/>
          </a:xfrm>
          <a:custGeom>
            <a:avLst/>
            <a:gdLst/>
            <a:ahLst/>
            <a:cxnLst/>
            <a:rect l="l" t="t" r="r" b="b"/>
            <a:pathLst>
              <a:path w="411684" h="316623" extrusionOk="0">
                <a:moveTo>
                  <a:pt x="0" y="0"/>
                </a:moveTo>
                <a:lnTo>
                  <a:pt x="411684" y="0"/>
                </a:lnTo>
                <a:lnTo>
                  <a:pt x="411684" y="316623"/>
                </a:lnTo>
                <a:lnTo>
                  <a:pt x="0" y="31662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 name="Google Shape;390;p25"/>
          <p:cNvSpPr/>
          <p:nvPr/>
        </p:nvSpPr>
        <p:spPr>
          <a:xfrm>
            <a:off x="7552660" y="7534920"/>
            <a:ext cx="390272" cy="397131"/>
          </a:xfrm>
          <a:custGeom>
            <a:avLst/>
            <a:gdLst/>
            <a:ahLst/>
            <a:cxnLst/>
            <a:rect l="l" t="t" r="r" b="b"/>
            <a:pathLst>
              <a:path w="390272" h="397131" extrusionOk="0">
                <a:moveTo>
                  <a:pt x="0" y="0"/>
                </a:moveTo>
                <a:lnTo>
                  <a:pt x="390271" y="0"/>
                </a:lnTo>
                <a:lnTo>
                  <a:pt x="390271" y="397131"/>
                </a:lnTo>
                <a:lnTo>
                  <a:pt x="0" y="397131"/>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391;p25"/>
          <p:cNvSpPr/>
          <p:nvPr/>
        </p:nvSpPr>
        <p:spPr>
          <a:xfrm>
            <a:off x="7541337" y="8072204"/>
            <a:ext cx="390272" cy="390272"/>
          </a:xfrm>
          <a:custGeom>
            <a:avLst/>
            <a:gdLst/>
            <a:ahLst/>
            <a:cxnLst/>
            <a:rect l="l" t="t" r="r" b="b"/>
            <a:pathLst>
              <a:path w="390272" h="390272" extrusionOk="0">
                <a:moveTo>
                  <a:pt x="0" y="0"/>
                </a:moveTo>
                <a:lnTo>
                  <a:pt x="390272" y="0"/>
                </a:lnTo>
                <a:lnTo>
                  <a:pt x="390272" y="390272"/>
                </a:lnTo>
                <a:lnTo>
                  <a:pt x="0" y="3902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 name="Google Shape;392;p25"/>
          <p:cNvSpPr/>
          <p:nvPr/>
        </p:nvSpPr>
        <p:spPr>
          <a:xfrm>
            <a:off x="7541337" y="8600855"/>
            <a:ext cx="390272" cy="390272"/>
          </a:xfrm>
          <a:custGeom>
            <a:avLst/>
            <a:gdLst/>
            <a:ahLst/>
            <a:cxnLst/>
            <a:rect l="l" t="t" r="r" b="b"/>
            <a:pathLst>
              <a:path w="390272" h="390272" extrusionOk="0">
                <a:moveTo>
                  <a:pt x="0" y="0"/>
                </a:moveTo>
                <a:lnTo>
                  <a:pt x="390272" y="0"/>
                </a:lnTo>
                <a:lnTo>
                  <a:pt x="390272" y="390272"/>
                </a:lnTo>
                <a:lnTo>
                  <a:pt x="0" y="39027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pic>
        <p:nvPicPr>
          <p:cNvPr id="121" name="Google Shape;121;p3" descr="A screenshot of a group of logos&#10;&#10;Description automatically generated"/>
          <p:cNvPicPr preferRelativeResize="0"/>
          <p:nvPr/>
        </p:nvPicPr>
        <p:blipFill rotWithShape="1">
          <a:blip r:embed="rId3">
            <a:alphaModFix/>
          </a:blip>
          <a:srcRect/>
          <a:stretch/>
        </p:blipFill>
        <p:spPr>
          <a:xfrm>
            <a:off x="3962400" y="403037"/>
            <a:ext cx="9220200" cy="9480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CF9"/>
        </a:solidFill>
        <a:effectLst/>
      </p:bgPr>
    </p:bg>
    <p:spTree>
      <p:nvGrpSpPr>
        <p:cNvPr id="1" name="Shape 125"/>
        <p:cNvGrpSpPr/>
        <p:nvPr/>
      </p:nvGrpSpPr>
      <p:grpSpPr>
        <a:xfrm>
          <a:off x="0" y="0"/>
          <a:ext cx="0" cy="0"/>
          <a:chOff x="0" y="0"/>
          <a:chExt cx="0" cy="0"/>
        </a:xfrm>
      </p:grpSpPr>
      <p:sp>
        <p:nvSpPr>
          <p:cNvPr id="126" name="Google Shape;126;p4"/>
          <p:cNvSpPr txBox="1"/>
          <p:nvPr/>
        </p:nvSpPr>
        <p:spPr>
          <a:xfrm>
            <a:off x="2166739" y="4681835"/>
            <a:ext cx="13954522" cy="92333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GB" sz="6000" u="none">
                <a:solidFill>
                  <a:srgbClr val="030202"/>
                </a:solidFill>
                <a:latin typeface="Arial"/>
                <a:ea typeface="Arial"/>
                <a:cs typeface="Arial"/>
                <a:sym typeface="Arial"/>
              </a:rPr>
              <a:t>Black people’s mental health</a:t>
            </a:r>
            <a:endParaRPr/>
          </a:p>
        </p:txBody>
      </p:sp>
      <p:grpSp>
        <p:nvGrpSpPr>
          <p:cNvPr id="127" name="Google Shape;127;p4"/>
          <p:cNvGrpSpPr/>
          <p:nvPr/>
        </p:nvGrpSpPr>
        <p:grpSpPr>
          <a:xfrm>
            <a:off x="16409451" y="-1638634"/>
            <a:ext cx="3198463" cy="3724651"/>
            <a:chOff x="0" y="-28575"/>
            <a:chExt cx="624360" cy="727075"/>
          </a:xfrm>
        </p:grpSpPr>
        <p:sp>
          <p:nvSpPr>
            <p:cNvPr id="128" name="Google Shape;128;p4"/>
            <p:cNvSpPr/>
            <p:nvPr/>
          </p:nvSpPr>
          <p:spPr>
            <a:xfrm>
              <a:off x="0" y="0"/>
              <a:ext cx="624360" cy="698500"/>
            </a:xfrm>
            <a:custGeom>
              <a:avLst/>
              <a:gdLst/>
              <a:ahLst/>
              <a:cxnLst/>
              <a:rect l="l" t="t" r="r" b="b"/>
              <a:pathLst>
                <a:path w="624360" h="698500" extrusionOk="0">
                  <a:moveTo>
                    <a:pt x="624360" y="349250"/>
                  </a:moveTo>
                  <a:lnTo>
                    <a:pt x="421160" y="698500"/>
                  </a:lnTo>
                  <a:lnTo>
                    <a:pt x="203200" y="698500"/>
                  </a:lnTo>
                  <a:lnTo>
                    <a:pt x="0" y="349250"/>
                  </a:lnTo>
                  <a:lnTo>
                    <a:pt x="203200" y="0"/>
                  </a:lnTo>
                  <a:lnTo>
                    <a:pt x="421160" y="0"/>
                  </a:lnTo>
                  <a:lnTo>
                    <a:pt x="624360"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4"/>
            <p:cNvSpPr txBox="1"/>
            <p:nvPr/>
          </p:nvSpPr>
          <p:spPr>
            <a:xfrm>
              <a:off x="114300" y="-28575"/>
              <a:ext cx="395760"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0" name="Google Shape;130;p4"/>
          <p:cNvGrpSpPr/>
          <p:nvPr/>
        </p:nvGrpSpPr>
        <p:grpSpPr>
          <a:xfrm>
            <a:off x="15559259" y="777451"/>
            <a:ext cx="1505803" cy="1401906"/>
            <a:chOff x="0" y="-28575"/>
            <a:chExt cx="780959" cy="727075"/>
          </a:xfrm>
        </p:grpSpPr>
        <p:sp>
          <p:nvSpPr>
            <p:cNvPr id="131" name="Google Shape;131;p4"/>
            <p:cNvSpPr/>
            <p:nvPr/>
          </p:nvSpPr>
          <p:spPr>
            <a:xfrm>
              <a:off x="0" y="0"/>
              <a:ext cx="780959" cy="698500"/>
            </a:xfrm>
            <a:custGeom>
              <a:avLst/>
              <a:gdLst/>
              <a:ahLst/>
              <a:cxnLst/>
              <a:rect l="l" t="t" r="r" b="b"/>
              <a:pathLst>
                <a:path w="780959" h="698500" extrusionOk="0">
                  <a:moveTo>
                    <a:pt x="780959" y="349250"/>
                  </a:moveTo>
                  <a:lnTo>
                    <a:pt x="577759" y="698500"/>
                  </a:lnTo>
                  <a:lnTo>
                    <a:pt x="203200" y="698500"/>
                  </a:lnTo>
                  <a:lnTo>
                    <a:pt x="0" y="349250"/>
                  </a:lnTo>
                  <a:lnTo>
                    <a:pt x="203200" y="0"/>
                  </a:lnTo>
                  <a:lnTo>
                    <a:pt x="577759" y="0"/>
                  </a:lnTo>
                  <a:lnTo>
                    <a:pt x="780959"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4"/>
            <p:cNvSpPr txBox="1"/>
            <p:nvPr/>
          </p:nvSpPr>
          <p:spPr>
            <a:xfrm>
              <a:off x="114300" y="-28575"/>
              <a:ext cx="552359"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3" name="Google Shape;133;p4"/>
          <p:cNvGrpSpPr/>
          <p:nvPr/>
        </p:nvGrpSpPr>
        <p:grpSpPr>
          <a:xfrm>
            <a:off x="15334354" y="545938"/>
            <a:ext cx="592421" cy="551545"/>
            <a:chOff x="0" y="-28575"/>
            <a:chExt cx="780959" cy="727075"/>
          </a:xfrm>
        </p:grpSpPr>
        <p:sp>
          <p:nvSpPr>
            <p:cNvPr id="134" name="Google Shape;134;p4"/>
            <p:cNvSpPr/>
            <p:nvPr/>
          </p:nvSpPr>
          <p:spPr>
            <a:xfrm>
              <a:off x="0" y="0"/>
              <a:ext cx="780959" cy="698500"/>
            </a:xfrm>
            <a:custGeom>
              <a:avLst/>
              <a:gdLst/>
              <a:ahLst/>
              <a:cxnLst/>
              <a:rect l="l" t="t" r="r" b="b"/>
              <a:pathLst>
                <a:path w="780959" h="698500" extrusionOk="0">
                  <a:moveTo>
                    <a:pt x="780959" y="349250"/>
                  </a:moveTo>
                  <a:lnTo>
                    <a:pt x="577759" y="698500"/>
                  </a:lnTo>
                  <a:lnTo>
                    <a:pt x="203200" y="698500"/>
                  </a:lnTo>
                  <a:lnTo>
                    <a:pt x="0" y="349250"/>
                  </a:lnTo>
                  <a:lnTo>
                    <a:pt x="203200" y="0"/>
                  </a:lnTo>
                  <a:lnTo>
                    <a:pt x="577759" y="0"/>
                  </a:lnTo>
                  <a:lnTo>
                    <a:pt x="780959"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4"/>
            <p:cNvSpPr txBox="1"/>
            <p:nvPr/>
          </p:nvSpPr>
          <p:spPr>
            <a:xfrm>
              <a:off x="114300" y="-28575"/>
              <a:ext cx="552359"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6" name="Google Shape;136;p4"/>
          <p:cNvGrpSpPr/>
          <p:nvPr/>
        </p:nvGrpSpPr>
        <p:grpSpPr>
          <a:xfrm>
            <a:off x="16711975" y="1398196"/>
            <a:ext cx="1662539" cy="1547828"/>
            <a:chOff x="0" y="-28575"/>
            <a:chExt cx="780959" cy="727075"/>
          </a:xfrm>
        </p:grpSpPr>
        <p:sp>
          <p:nvSpPr>
            <p:cNvPr id="137" name="Google Shape;137;p4"/>
            <p:cNvSpPr/>
            <p:nvPr/>
          </p:nvSpPr>
          <p:spPr>
            <a:xfrm>
              <a:off x="0" y="0"/>
              <a:ext cx="780959" cy="698500"/>
            </a:xfrm>
            <a:custGeom>
              <a:avLst/>
              <a:gdLst/>
              <a:ahLst/>
              <a:cxnLst/>
              <a:rect l="l" t="t" r="r" b="b"/>
              <a:pathLst>
                <a:path w="780959" h="698500" extrusionOk="0">
                  <a:moveTo>
                    <a:pt x="780959" y="349250"/>
                  </a:moveTo>
                  <a:lnTo>
                    <a:pt x="577759" y="698500"/>
                  </a:lnTo>
                  <a:lnTo>
                    <a:pt x="203200" y="698500"/>
                  </a:lnTo>
                  <a:lnTo>
                    <a:pt x="0" y="349250"/>
                  </a:lnTo>
                  <a:lnTo>
                    <a:pt x="203200" y="0"/>
                  </a:lnTo>
                  <a:lnTo>
                    <a:pt x="577759" y="0"/>
                  </a:lnTo>
                  <a:lnTo>
                    <a:pt x="780959"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4"/>
            <p:cNvSpPr txBox="1"/>
            <p:nvPr/>
          </p:nvSpPr>
          <p:spPr>
            <a:xfrm>
              <a:off x="114300" y="-28575"/>
              <a:ext cx="552359"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9" name="Google Shape;139;p4"/>
          <p:cNvGrpSpPr/>
          <p:nvPr/>
        </p:nvGrpSpPr>
        <p:grpSpPr>
          <a:xfrm>
            <a:off x="15513100" y="-743756"/>
            <a:ext cx="1792701" cy="1547828"/>
            <a:chOff x="0" y="-28575"/>
            <a:chExt cx="842102" cy="727075"/>
          </a:xfrm>
        </p:grpSpPr>
        <p:sp>
          <p:nvSpPr>
            <p:cNvPr id="140" name="Google Shape;140;p4"/>
            <p:cNvSpPr/>
            <p:nvPr/>
          </p:nvSpPr>
          <p:spPr>
            <a:xfrm>
              <a:off x="0" y="0"/>
              <a:ext cx="842102" cy="698500"/>
            </a:xfrm>
            <a:custGeom>
              <a:avLst/>
              <a:gdLst/>
              <a:ahLst/>
              <a:cxnLst/>
              <a:rect l="l" t="t" r="r" b="b"/>
              <a:pathLst>
                <a:path w="842102" h="698500" extrusionOk="0">
                  <a:moveTo>
                    <a:pt x="842102" y="349250"/>
                  </a:moveTo>
                  <a:lnTo>
                    <a:pt x="638902" y="698500"/>
                  </a:lnTo>
                  <a:lnTo>
                    <a:pt x="203200" y="698500"/>
                  </a:lnTo>
                  <a:lnTo>
                    <a:pt x="0" y="349250"/>
                  </a:lnTo>
                  <a:lnTo>
                    <a:pt x="203200" y="0"/>
                  </a:lnTo>
                  <a:lnTo>
                    <a:pt x="638902" y="0"/>
                  </a:lnTo>
                  <a:lnTo>
                    <a:pt x="842102" y="349250"/>
                  </a:lnTo>
                  <a:close/>
                </a:path>
              </a:pathLst>
            </a:custGeom>
            <a:solidFill>
              <a:srgbClr val="FFA51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 name="Google Shape;141;p4"/>
            <p:cNvSpPr txBox="1"/>
            <p:nvPr/>
          </p:nvSpPr>
          <p:spPr>
            <a:xfrm>
              <a:off x="114300" y="-28575"/>
              <a:ext cx="613502" cy="727075"/>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2" name="Google Shape;142;p4"/>
          <p:cNvGrpSpPr/>
          <p:nvPr/>
        </p:nvGrpSpPr>
        <p:grpSpPr>
          <a:xfrm rot="-5400000">
            <a:off x="4949743" y="3088062"/>
            <a:ext cx="225606" cy="5951082"/>
            <a:chOff x="0" y="-28575"/>
            <a:chExt cx="80852" cy="2132734"/>
          </a:xfrm>
        </p:grpSpPr>
        <p:sp>
          <p:nvSpPr>
            <p:cNvPr id="143" name="Google Shape;143;p4"/>
            <p:cNvSpPr/>
            <p:nvPr/>
          </p:nvSpPr>
          <p:spPr>
            <a:xfrm>
              <a:off x="0" y="0"/>
              <a:ext cx="80852" cy="2104159"/>
            </a:xfrm>
            <a:custGeom>
              <a:avLst/>
              <a:gdLst/>
              <a:ahLst/>
              <a:cxnLst/>
              <a:rect l="l" t="t" r="r" b="b"/>
              <a:pathLst>
                <a:path w="80852" h="2104159" extrusionOk="0">
                  <a:moveTo>
                    <a:pt x="0" y="0"/>
                  </a:moveTo>
                  <a:lnTo>
                    <a:pt x="80852" y="0"/>
                  </a:lnTo>
                  <a:lnTo>
                    <a:pt x="80852" y="2104159"/>
                  </a:lnTo>
                  <a:lnTo>
                    <a:pt x="0" y="2104159"/>
                  </a:lnTo>
                  <a:close/>
                </a:path>
              </a:pathLst>
            </a:custGeom>
            <a:solidFill>
              <a:srgbClr val="AB3E2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4"/>
            <p:cNvSpPr txBox="1"/>
            <p:nvPr/>
          </p:nvSpPr>
          <p:spPr>
            <a:xfrm>
              <a:off x="0" y="-28575"/>
              <a:ext cx="80852" cy="2132734"/>
            </a:xfrm>
            <a:prstGeom prst="rect">
              <a:avLst/>
            </a:prstGeom>
            <a:noFill/>
            <a:ln>
              <a:noFill/>
            </a:ln>
          </p:spPr>
          <p:txBody>
            <a:bodyPr spcFirstLastPara="1" wrap="square" lIns="50800" tIns="50800" rIns="50800" bIns="50800" anchor="ctr" anchorCtr="0">
              <a:noAutofit/>
            </a:bodyPr>
            <a:lstStyle/>
            <a:p>
              <a:pPr marL="0" marR="0" lvl="0" indent="0" algn="ctr" rtl="0">
                <a:lnSpc>
                  <a:spcPct val="137500"/>
                </a:lnSpc>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CF9"/>
        </a:solidFill>
        <a:effectLst/>
      </p:bgPr>
    </p:bg>
    <p:spTree>
      <p:nvGrpSpPr>
        <p:cNvPr id="1" name="Shape 149"/>
        <p:cNvGrpSpPr/>
        <p:nvPr/>
      </p:nvGrpSpPr>
      <p:grpSpPr>
        <a:xfrm>
          <a:off x="0" y="0"/>
          <a:ext cx="0" cy="0"/>
          <a:chOff x="0" y="0"/>
          <a:chExt cx="0" cy="0"/>
        </a:xfrm>
      </p:grpSpPr>
      <p:sp>
        <p:nvSpPr>
          <p:cNvPr id="150" name="Google Shape;150;p5"/>
          <p:cNvSpPr txBox="1"/>
          <p:nvPr/>
        </p:nvSpPr>
        <p:spPr>
          <a:xfrm>
            <a:off x="685800" y="1188571"/>
            <a:ext cx="16230600" cy="790985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endParaRPr sz="4000" b="1" u="none">
              <a:solidFill>
                <a:srgbClr val="030202"/>
              </a:solidFill>
              <a:latin typeface="Arial"/>
              <a:ea typeface="Arial"/>
              <a:cs typeface="Arial"/>
              <a:sym typeface="Arial"/>
            </a:endParaRPr>
          </a:p>
          <a:p>
            <a:pPr marL="685800" marR="0" lvl="0" indent="-685800" algn="l" rtl="0">
              <a:spcBef>
                <a:spcPts val="0"/>
              </a:spcBef>
              <a:spcAft>
                <a:spcPts val="0"/>
              </a:spcAft>
              <a:buClr>
                <a:srgbClr val="030202"/>
              </a:buClr>
              <a:buSzPts val="4000"/>
              <a:buFont typeface="Arial"/>
              <a:buChar char="•"/>
            </a:pPr>
            <a:r>
              <a:rPr lang="en-GB" sz="4000" u="none">
                <a:solidFill>
                  <a:srgbClr val="030202"/>
                </a:solidFill>
                <a:latin typeface="Arial"/>
                <a:ea typeface="Arial"/>
                <a:cs typeface="Arial"/>
                <a:sym typeface="Arial"/>
              </a:rPr>
              <a:t>Black people are more likely to experience a common mental health problem (NHS Digital, 2016)</a:t>
            </a:r>
            <a:endParaRPr/>
          </a:p>
          <a:p>
            <a:pPr marL="0" marR="0" lvl="0" indent="0" algn="l" rtl="0">
              <a:spcBef>
                <a:spcPts val="0"/>
              </a:spcBef>
              <a:spcAft>
                <a:spcPts val="0"/>
              </a:spcAft>
              <a:buNone/>
            </a:pPr>
            <a:endParaRPr sz="4000" u="none">
              <a:solidFill>
                <a:srgbClr val="030202"/>
              </a:solidFill>
              <a:latin typeface="Arial"/>
              <a:ea typeface="Arial"/>
              <a:cs typeface="Arial"/>
              <a:sym typeface="Arial"/>
            </a:endParaRPr>
          </a:p>
          <a:p>
            <a:pPr marL="685800" marR="0" lvl="0" indent="-685800" algn="l" rtl="0">
              <a:spcBef>
                <a:spcPts val="0"/>
              </a:spcBef>
              <a:spcAft>
                <a:spcPts val="0"/>
              </a:spcAft>
              <a:buClr>
                <a:srgbClr val="030202"/>
              </a:buClr>
              <a:buSzPts val="4000"/>
              <a:buFont typeface="Arial"/>
              <a:buChar char="•"/>
            </a:pPr>
            <a:r>
              <a:rPr lang="en-GB" sz="4000">
                <a:solidFill>
                  <a:srgbClr val="030202"/>
                </a:solidFill>
                <a:latin typeface="Arial"/>
                <a:ea typeface="Arial"/>
                <a:cs typeface="Arial"/>
                <a:sym typeface="Arial"/>
              </a:rPr>
              <a:t>H</a:t>
            </a:r>
            <a:r>
              <a:rPr lang="en-GB" sz="4000" u="none">
                <a:solidFill>
                  <a:srgbClr val="030202"/>
                </a:solidFill>
                <a:latin typeface="Arial"/>
                <a:ea typeface="Arial"/>
                <a:cs typeface="Arial"/>
                <a:sym typeface="Arial"/>
              </a:rPr>
              <a:t>igher rate of PTSD, suicide risk, and more likely to be diagnosed with schizophrenia (Khan et al, 2017)</a:t>
            </a:r>
            <a:endParaRPr/>
          </a:p>
          <a:p>
            <a:pPr marL="685800" marR="0" lvl="0" indent="-431800" algn="l" rtl="0">
              <a:spcBef>
                <a:spcPts val="0"/>
              </a:spcBef>
              <a:spcAft>
                <a:spcPts val="0"/>
              </a:spcAft>
              <a:buClr>
                <a:schemeClr val="dk1"/>
              </a:buClr>
              <a:buSzPts val="4000"/>
              <a:buFont typeface="Arial"/>
              <a:buNone/>
            </a:pPr>
            <a:endParaRPr sz="4000">
              <a:solidFill>
                <a:srgbClr val="030202"/>
              </a:solidFill>
              <a:latin typeface="Arial"/>
              <a:ea typeface="Arial"/>
              <a:cs typeface="Arial"/>
              <a:sym typeface="Arial"/>
            </a:endParaRPr>
          </a:p>
          <a:p>
            <a:pPr marL="685800" marR="0" lvl="0" indent="-685800" algn="l" rtl="0">
              <a:spcBef>
                <a:spcPts val="0"/>
              </a:spcBef>
              <a:spcAft>
                <a:spcPts val="0"/>
              </a:spcAft>
              <a:buClr>
                <a:srgbClr val="030202"/>
              </a:buClr>
              <a:buSzPts val="4000"/>
              <a:buFont typeface="Arial"/>
              <a:buChar char="•"/>
            </a:pPr>
            <a:r>
              <a:rPr lang="en-GB" sz="4000" u="none">
                <a:solidFill>
                  <a:srgbClr val="030202"/>
                </a:solidFill>
                <a:latin typeface="Arial"/>
                <a:ea typeface="Arial"/>
                <a:cs typeface="Arial"/>
                <a:sym typeface="Arial"/>
              </a:rPr>
              <a:t>Black ethnic groups had a lower rate of treatment completion (3.8%) for Talking Therapies (NHS Digital, 2023)</a:t>
            </a:r>
            <a:endParaRPr/>
          </a:p>
          <a:p>
            <a:pPr marL="0" marR="0" lvl="0" indent="0" algn="l" rtl="0">
              <a:spcBef>
                <a:spcPts val="0"/>
              </a:spcBef>
              <a:spcAft>
                <a:spcPts val="0"/>
              </a:spcAft>
              <a:buNone/>
            </a:pPr>
            <a:endParaRPr sz="4000" u="none">
              <a:solidFill>
                <a:srgbClr val="030202"/>
              </a:solidFill>
              <a:latin typeface="Arial"/>
              <a:ea typeface="Arial"/>
              <a:cs typeface="Arial"/>
              <a:sym typeface="Arial"/>
            </a:endParaRPr>
          </a:p>
          <a:p>
            <a:pPr marL="685800" marR="0" lvl="0" indent="-685800" algn="l" rtl="0">
              <a:spcBef>
                <a:spcPts val="0"/>
              </a:spcBef>
              <a:spcAft>
                <a:spcPts val="0"/>
              </a:spcAft>
              <a:buClr>
                <a:srgbClr val="030202"/>
              </a:buClr>
              <a:buSzPts val="4000"/>
              <a:buFont typeface="Arial"/>
              <a:buChar char="•"/>
            </a:pPr>
            <a:r>
              <a:rPr lang="en-GB" sz="4000">
                <a:solidFill>
                  <a:srgbClr val="030202"/>
                </a:solidFill>
                <a:latin typeface="Arial"/>
                <a:ea typeface="Arial"/>
                <a:cs typeface="Arial"/>
                <a:sym typeface="Arial"/>
              </a:rPr>
              <a:t>Black people 3.6 x more likely to be detained under the Mental Health Act (NHS Digital, 2024)</a:t>
            </a:r>
            <a:endParaRPr/>
          </a:p>
          <a:p>
            <a:pPr marL="0" marR="0" lvl="0" indent="0" algn="l" rtl="0">
              <a:spcBef>
                <a:spcPts val="0"/>
              </a:spcBef>
              <a:spcAft>
                <a:spcPts val="0"/>
              </a:spcAft>
              <a:buNone/>
            </a:pPr>
            <a:endParaRPr sz="3400">
              <a:solidFill>
                <a:srgbClr val="03020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CF9"/>
        </a:solidFill>
        <a:effectLst/>
      </p:bgPr>
    </p:bg>
    <p:spTree>
      <p:nvGrpSpPr>
        <p:cNvPr id="1" name="Shape 155"/>
        <p:cNvGrpSpPr/>
        <p:nvPr/>
      </p:nvGrpSpPr>
      <p:grpSpPr>
        <a:xfrm>
          <a:off x="0" y="0"/>
          <a:ext cx="0" cy="0"/>
          <a:chOff x="0" y="0"/>
          <a:chExt cx="0" cy="0"/>
        </a:xfrm>
      </p:grpSpPr>
      <p:sp>
        <p:nvSpPr>
          <p:cNvPr id="156" name="Google Shape;156;p6"/>
          <p:cNvSpPr txBox="1"/>
          <p:nvPr/>
        </p:nvSpPr>
        <p:spPr>
          <a:xfrm>
            <a:off x="838200" y="1257300"/>
            <a:ext cx="16230600" cy="741741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endParaRPr sz="4000" b="1" u="none">
              <a:solidFill>
                <a:srgbClr val="030202"/>
              </a:solidFill>
              <a:latin typeface="Arial"/>
              <a:ea typeface="Arial"/>
              <a:cs typeface="Arial"/>
              <a:sym typeface="Arial"/>
            </a:endParaRPr>
          </a:p>
          <a:p>
            <a:pPr marL="0" marR="0" lvl="0" indent="0" algn="l" rtl="0">
              <a:spcBef>
                <a:spcPts val="0"/>
              </a:spcBef>
              <a:spcAft>
                <a:spcPts val="0"/>
              </a:spcAft>
              <a:buNone/>
            </a:pPr>
            <a:r>
              <a:rPr lang="en-GB" sz="4400" b="1" u="none">
                <a:solidFill>
                  <a:srgbClr val="030202"/>
                </a:solidFill>
                <a:latin typeface="Arial"/>
                <a:ea typeface="Arial"/>
                <a:cs typeface="Arial"/>
                <a:sym typeface="Arial"/>
              </a:rPr>
              <a:t>Racial inequalities in young people’s mental health</a:t>
            </a:r>
            <a:endParaRPr/>
          </a:p>
          <a:p>
            <a:pPr marL="0" marR="0" lvl="0" indent="0" algn="l" rtl="0">
              <a:spcBef>
                <a:spcPts val="0"/>
              </a:spcBef>
              <a:spcAft>
                <a:spcPts val="0"/>
              </a:spcAft>
              <a:buNone/>
            </a:pPr>
            <a:endParaRPr sz="4000" b="1" u="none">
              <a:solidFill>
                <a:srgbClr val="030202"/>
              </a:solidFill>
              <a:latin typeface="Arial"/>
              <a:ea typeface="Arial"/>
              <a:cs typeface="Arial"/>
              <a:sym typeface="Arial"/>
            </a:endParaRPr>
          </a:p>
          <a:p>
            <a:pPr marL="685800" marR="0" lvl="0" indent="-685800" algn="l" rtl="0">
              <a:spcBef>
                <a:spcPts val="0"/>
              </a:spcBef>
              <a:spcAft>
                <a:spcPts val="0"/>
              </a:spcAft>
              <a:buClr>
                <a:srgbClr val="030202"/>
              </a:buClr>
              <a:buSzPts val="4000"/>
              <a:buFont typeface="Arial"/>
              <a:buChar char="•"/>
            </a:pPr>
            <a:r>
              <a:rPr lang="en-GB" sz="4000" u="none">
                <a:solidFill>
                  <a:srgbClr val="030202"/>
                </a:solidFill>
                <a:latin typeface="Arial"/>
                <a:ea typeface="Arial"/>
                <a:cs typeface="Arial"/>
                <a:sym typeface="Arial"/>
              </a:rPr>
              <a:t>Overall, the data on the mental health needs of children and young people from racialised backgrounds and their families is poor and patchy.</a:t>
            </a:r>
            <a:endParaRPr/>
          </a:p>
          <a:p>
            <a:pPr marL="685800" marR="0" lvl="0" indent="-431800" algn="l" rtl="0">
              <a:spcBef>
                <a:spcPts val="0"/>
              </a:spcBef>
              <a:spcAft>
                <a:spcPts val="0"/>
              </a:spcAft>
              <a:buClr>
                <a:schemeClr val="dk1"/>
              </a:buClr>
              <a:buSzPts val="4000"/>
              <a:buFont typeface="Arial"/>
              <a:buNone/>
            </a:pPr>
            <a:endParaRPr sz="4000" u="none">
              <a:solidFill>
                <a:srgbClr val="030202"/>
              </a:solidFill>
              <a:latin typeface="Arial"/>
              <a:ea typeface="Arial"/>
              <a:cs typeface="Arial"/>
              <a:sym typeface="Arial"/>
            </a:endParaRPr>
          </a:p>
          <a:p>
            <a:pPr marL="685800" marR="0" lvl="0" indent="-685800" algn="l" rtl="0">
              <a:spcBef>
                <a:spcPts val="0"/>
              </a:spcBef>
              <a:spcAft>
                <a:spcPts val="0"/>
              </a:spcAft>
              <a:buClr>
                <a:srgbClr val="030202"/>
              </a:buClr>
              <a:buSzPts val="4000"/>
              <a:buFont typeface="Arial"/>
              <a:buChar char="•"/>
            </a:pPr>
            <a:r>
              <a:rPr lang="en-GB" sz="4000" u="none">
                <a:solidFill>
                  <a:srgbClr val="030202"/>
                </a:solidFill>
                <a:latin typeface="Arial"/>
                <a:ea typeface="Arial"/>
                <a:cs typeface="Arial"/>
                <a:sym typeface="Arial"/>
              </a:rPr>
              <a:t>Data from NHS finds that Black, Asian and Minority Ethnic communities were least likely to present with diagnosable difficulties between the ages of 5 and 19 years (NHS Digital, 2017). </a:t>
            </a:r>
            <a:endParaRPr/>
          </a:p>
          <a:p>
            <a:pPr marL="0" marR="0" lvl="0" indent="0" algn="l" rtl="0">
              <a:spcBef>
                <a:spcPts val="0"/>
              </a:spcBef>
              <a:spcAft>
                <a:spcPts val="0"/>
              </a:spcAft>
              <a:buNone/>
            </a:pPr>
            <a:endParaRPr sz="3400">
              <a:solidFill>
                <a:srgbClr val="03020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CF9"/>
        </a:solidFill>
        <a:effectLst/>
      </p:bgPr>
    </p:bg>
    <p:spTree>
      <p:nvGrpSpPr>
        <p:cNvPr id="1" name="Shape 161"/>
        <p:cNvGrpSpPr/>
        <p:nvPr/>
      </p:nvGrpSpPr>
      <p:grpSpPr>
        <a:xfrm>
          <a:off x="0" y="0"/>
          <a:ext cx="0" cy="0"/>
          <a:chOff x="0" y="0"/>
          <a:chExt cx="0" cy="0"/>
        </a:xfrm>
      </p:grpSpPr>
      <p:sp>
        <p:nvSpPr>
          <p:cNvPr id="162" name="Google Shape;162;p7"/>
          <p:cNvSpPr txBox="1"/>
          <p:nvPr/>
        </p:nvSpPr>
        <p:spPr>
          <a:xfrm>
            <a:off x="609600" y="647700"/>
            <a:ext cx="16230600" cy="8402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endParaRPr sz="3600" b="1" u="none">
              <a:solidFill>
                <a:srgbClr val="030202"/>
              </a:solidFill>
              <a:latin typeface="Arial"/>
              <a:ea typeface="Arial"/>
              <a:cs typeface="Arial"/>
              <a:sym typeface="Arial"/>
            </a:endParaRPr>
          </a:p>
          <a:p>
            <a:pPr marL="0" marR="0" lvl="0" indent="0" algn="l" rtl="0">
              <a:spcBef>
                <a:spcPts val="0"/>
              </a:spcBef>
              <a:spcAft>
                <a:spcPts val="0"/>
              </a:spcAft>
              <a:buNone/>
            </a:pPr>
            <a:r>
              <a:rPr lang="en-GB" sz="4400" b="1" u="none">
                <a:solidFill>
                  <a:srgbClr val="030202"/>
                </a:solidFill>
                <a:latin typeface="Arial"/>
                <a:ea typeface="Arial"/>
                <a:cs typeface="Arial"/>
                <a:sym typeface="Arial"/>
              </a:rPr>
              <a:t>A crisis-driven response?</a:t>
            </a:r>
            <a:endParaRPr/>
          </a:p>
          <a:p>
            <a:pPr marL="0" marR="0" lvl="0" indent="0" algn="l" rtl="0">
              <a:spcBef>
                <a:spcPts val="0"/>
              </a:spcBef>
              <a:spcAft>
                <a:spcPts val="0"/>
              </a:spcAft>
              <a:buNone/>
            </a:pPr>
            <a:endParaRPr sz="3600" b="1" u="none">
              <a:solidFill>
                <a:srgbClr val="030202"/>
              </a:solidFill>
              <a:latin typeface="Arial"/>
              <a:ea typeface="Arial"/>
              <a:cs typeface="Arial"/>
              <a:sym typeface="Arial"/>
            </a:endParaRPr>
          </a:p>
          <a:p>
            <a:pPr marL="685800" marR="0" lvl="0" indent="-685800" algn="l" rtl="0">
              <a:spcBef>
                <a:spcPts val="0"/>
              </a:spcBef>
              <a:spcAft>
                <a:spcPts val="0"/>
              </a:spcAft>
              <a:buClr>
                <a:srgbClr val="030202"/>
              </a:buClr>
              <a:buSzPts val="3600"/>
              <a:buFont typeface="Arial"/>
              <a:buChar char="•"/>
            </a:pPr>
            <a:r>
              <a:rPr lang="en-GB" sz="3600" u="none">
                <a:solidFill>
                  <a:srgbClr val="030202"/>
                </a:solidFill>
                <a:latin typeface="Arial"/>
                <a:ea typeface="Arial"/>
                <a:cs typeface="Arial"/>
                <a:sym typeface="Arial"/>
              </a:rPr>
              <a:t>Black and mixed-race children accounted for 36% of young people detained in acute mental health services in 2021 despite making up 11% of the population based on unpublished data from NHS Benchmarking.</a:t>
            </a:r>
            <a:endParaRPr/>
          </a:p>
          <a:p>
            <a:pPr marL="0" marR="0" lvl="0" indent="0" algn="l" rtl="0">
              <a:spcBef>
                <a:spcPts val="0"/>
              </a:spcBef>
              <a:spcAft>
                <a:spcPts val="0"/>
              </a:spcAft>
              <a:buNone/>
            </a:pPr>
            <a:endParaRPr sz="3600" u="none">
              <a:solidFill>
                <a:srgbClr val="030202"/>
              </a:solidFill>
              <a:latin typeface="Arial"/>
              <a:ea typeface="Arial"/>
              <a:cs typeface="Arial"/>
              <a:sym typeface="Arial"/>
            </a:endParaRPr>
          </a:p>
          <a:p>
            <a:pPr marL="685800" marR="0" lvl="0" indent="-685800" algn="l" rtl="0">
              <a:spcBef>
                <a:spcPts val="0"/>
              </a:spcBef>
              <a:spcAft>
                <a:spcPts val="0"/>
              </a:spcAft>
              <a:buClr>
                <a:srgbClr val="030202"/>
              </a:buClr>
              <a:buSzPts val="3600"/>
              <a:buFont typeface="Arial"/>
              <a:buChar char="•"/>
            </a:pPr>
            <a:r>
              <a:rPr lang="en-GB" sz="3600" u="none">
                <a:solidFill>
                  <a:srgbClr val="030202"/>
                </a:solidFill>
                <a:latin typeface="Arial"/>
                <a:ea typeface="Arial"/>
                <a:cs typeface="Arial"/>
                <a:sym typeface="Arial"/>
              </a:rPr>
              <a:t>Conversely, young Black people made up a small proportion (just 5%) of those accessing community-based child and adolescent mental health services (CAMHS) (The Independent, 2022).</a:t>
            </a:r>
            <a:endParaRPr/>
          </a:p>
          <a:p>
            <a:pPr marL="685800" marR="0" lvl="0" indent="-457200" algn="l" rtl="0">
              <a:spcBef>
                <a:spcPts val="0"/>
              </a:spcBef>
              <a:spcAft>
                <a:spcPts val="0"/>
              </a:spcAft>
              <a:buClr>
                <a:schemeClr val="dk1"/>
              </a:buClr>
              <a:buSzPts val="3600"/>
              <a:buFont typeface="Arial"/>
              <a:buNone/>
            </a:pPr>
            <a:endParaRPr sz="3600" u="none">
              <a:solidFill>
                <a:srgbClr val="030202"/>
              </a:solidFill>
              <a:latin typeface="Arial"/>
              <a:ea typeface="Arial"/>
              <a:cs typeface="Arial"/>
              <a:sym typeface="Arial"/>
            </a:endParaRPr>
          </a:p>
          <a:p>
            <a:pPr marL="685800" marR="0" lvl="0" indent="-685800" algn="l" rtl="0">
              <a:spcBef>
                <a:spcPts val="0"/>
              </a:spcBef>
              <a:spcAft>
                <a:spcPts val="0"/>
              </a:spcAft>
              <a:buClr>
                <a:srgbClr val="030202"/>
              </a:buClr>
              <a:buSzPts val="3600"/>
              <a:buFont typeface="Arial"/>
              <a:buChar char="•"/>
            </a:pPr>
            <a:r>
              <a:rPr lang="en-GB" sz="3600" u="none">
                <a:solidFill>
                  <a:srgbClr val="030202"/>
                </a:solidFill>
                <a:latin typeface="Arial"/>
                <a:ea typeface="Arial"/>
                <a:cs typeface="Arial"/>
                <a:sym typeface="Arial"/>
              </a:rPr>
              <a:t>Children and young people from racialised backgrounds are twice as likely to access mental health support via court orders such social care or criminal justice related orders (Anna Freud Centre &amp; UCL, 2019)</a:t>
            </a:r>
            <a:endParaRPr/>
          </a:p>
          <a:p>
            <a:pPr marL="0" marR="0" lvl="0" indent="0" algn="l" rtl="0">
              <a:spcBef>
                <a:spcPts val="0"/>
              </a:spcBef>
              <a:spcAft>
                <a:spcPts val="0"/>
              </a:spcAft>
              <a:buNone/>
            </a:pPr>
            <a:endParaRPr sz="3400">
              <a:solidFill>
                <a:srgbClr val="03020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CF9"/>
        </a:solidFill>
        <a:effectLst/>
      </p:bgPr>
    </p:bg>
    <p:spTree>
      <p:nvGrpSpPr>
        <p:cNvPr id="1" name="Shape 167"/>
        <p:cNvGrpSpPr/>
        <p:nvPr/>
      </p:nvGrpSpPr>
      <p:grpSpPr>
        <a:xfrm>
          <a:off x="0" y="0"/>
          <a:ext cx="0" cy="0"/>
          <a:chOff x="0" y="0"/>
          <a:chExt cx="0" cy="0"/>
        </a:xfrm>
      </p:grpSpPr>
      <p:sp>
        <p:nvSpPr>
          <p:cNvPr id="168" name="Google Shape;168;p8"/>
          <p:cNvSpPr txBox="1"/>
          <p:nvPr/>
        </p:nvSpPr>
        <p:spPr>
          <a:xfrm>
            <a:off x="685800" y="2628900"/>
            <a:ext cx="16230600" cy="58785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endParaRPr sz="4400" b="1">
              <a:solidFill>
                <a:srgbClr val="030202"/>
              </a:solidFill>
              <a:latin typeface="Arial"/>
              <a:ea typeface="Arial"/>
              <a:cs typeface="Arial"/>
              <a:sym typeface="Arial"/>
            </a:endParaRPr>
          </a:p>
          <a:p>
            <a:pPr marL="0" marR="0" lvl="0" indent="0" algn="ctr" rtl="0">
              <a:spcBef>
                <a:spcPts val="0"/>
              </a:spcBef>
              <a:spcAft>
                <a:spcPts val="0"/>
              </a:spcAft>
              <a:buNone/>
            </a:pPr>
            <a:r>
              <a:rPr lang="en-GB" sz="5400" b="1" u="none">
                <a:solidFill>
                  <a:srgbClr val="030202"/>
                </a:solidFill>
                <a:latin typeface="Arial"/>
                <a:ea typeface="Arial"/>
                <a:cs typeface="Arial"/>
                <a:sym typeface="Arial"/>
              </a:rPr>
              <a:t>Race and ethnicity are not known risk factors for poor mental health</a:t>
            </a:r>
            <a:endParaRPr/>
          </a:p>
          <a:p>
            <a:pPr marL="0" marR="0" lvl="0" indent="0" algn="ctr" rtl="0">
              <a:spcBef>
                <a:spcPts val="0"/>
              </a:spcBef>
              <a:spcAft>
                <a:spcPts val="0"/>
              </a:spcAft>
              <a:buNone/>
            </a:pPr>
            <a:endParaRPr sz="5400" b="1" u="none">
              <a:solidFill>
                <a:srgbClr val="030202"/>
              </a:solidFill>
              <a:latin typeface="Arial"/>
              <a:ea typeface="Arial"/>
              <a:cs typeface="Arial"/>
              <a:sym typeface="Arial"/>
            </a:endParaRPr>
          </a:p>
          <a:p>
            <a:pPr marL="0" marR="0" lvl="0" indent="0" algn="r" rtl="0">
              <a:spcBef>
                <a:spcPts val="0"/>
              </a:spcBef>
              <a:spcAft>
                <a:spcPts val="0"/>
              </a:spcAft>
              <a:buNone/>
            </a:pPr>
            <a:r>
              <a:rPr lang="en-GB" sz="4000" u="none">
                <a:solidFill>
                  <a:srgbClr val="030202"/>
                </a:solidFill>
                <a:latin typeface="Arial"/>
                <a:ea typeface="Arial"/>
                <a:cs typeface="Arial"/>
                <a:sym typeface="Arial"/>
              </a:rPr>
              <a:t>(Synergi Collaborative, 2017)</a:t>
            </a:r>
            <a:endParaRPr/>
          </a:p>
          <a:p>
            <a:pPr marL="0" marR="0" lvl="0" indent="0" algn="l" rtl="0">
              <a:spcBef>
                <a:spcPts val="0"/>
              </a:spcBef>
              <a:spcAft>
                <a:spcPts val="0"/>
              </a:spcAft>
              <a:buNone/>
            </a:pPr>
            <a:endParaRPr sz="4400" b="1" u="none">
              <a:solidFill>
                <a:srgbClr val="030202"/>
              </a:solidFill>
              <a:latin typeface="Arial"/>
              <a:ea typeface="Arial"/>
              <a:cs typeface="Arial"/>
              <a:sym typeface="Arial"/>
            </a:endParaRPr>
          </a:p>
          <a:p>
            <a:pPr marL="0" marR="0" lvl="0" indent="0" algn="l" rtl="0">
              <a:spcBef>
                <a:spcPts val="0"/>
              </a:spcBef>
              <a:spcAft>
                <a:spcPts val="0"/>
              </a:spcAft>
              <a:buNone/>
            </a:pPr>
            <a:endParaRPr sz="4400" b="1" u="none">
              <a:solidFill>
                <a:srgbClr val="030202"/>
              </a:solidFill>
              <a:latin typeface="Arial"/>
              <a:ea typeface="Arial"/>
              <a:cs typeface="Arial"/>
              <a:sym typeface="Arial"/>
            </a:endParaRPr>
          </a:p>
          <a:p>
            <a:pPr marL="0" marR="0" lvl="0" indent="0" algn="l" rtl="0">
              <a:spcBef>
                <a:spcPts val="0"/>
              </a:spcBef>
              <a:spcAft>
                <a:spcPts val="0"/>
              </a:spcAft>
              <a:buNone/>
            </a:pPr>
            <a:endParaRPr sz="3400">
              <a:solidFill>
                <a:srgbClr val="030202"/>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CF9"/>
        </a:solidFill>
        <a:effectLst/>
      </p:bgPr>
    </p:bg>
    <p:spTree>
      <p:nvGrpSpPr>
        <p:cNvPr id="1" name="Shape 173"/>
        <p:cNvGrpSpPr/>
        <p:nvPr/>
      </p:nvGrpSpPr>
      <p:grpSpPr>
        <a:xfrm>
          <a:off x="0" y="0"/>
          <a:ext cx="0" cy="0"/>
          <a:chOff x="0" y="0"/>
          <a:chExt cx="0" cy="0"/>
        </a:xfrm>
      </p:grpSpPr>
      <p:sp>
        <p:nvSpPr>
          <p:cNvPr id="174" name="Google Shape;174;p9"/>
          <p:cNvSpPr txBox="1"/>
          <p:nvPr/>
        </p:nvSpPr>
        <p:spPr>
          <a:xfrm>
            <a:off x="1295400" y="1257300"/>
            <a:ext cx="16230600" cy="64017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800" b="1" u="none">
                <a:solidFill>
                  <a:srgbClr val="030202"/>
                </a:solidFill>
                <a:latin typeface="Arial"/>
                <a:ea typeface="Arial"/>
                <a:cs typeface="Arial"/>
                <a:sym typeface="Arial"/>
              </a:rPr>
              <a:t>The impact of racism on young people’s mental health:</a:t>
            </a:r>
            <a:endParaRPr/>
          </a:p>
          <a:p>
            <a:pPr marL="0" marR="0" lvl="0" indent="0" algn="l" rtl="0">
              <a:spcBef>
                <a:spcPts val="0"/>
              </a:spcBef>
              <a:spcAft>
                <a:spcPts val="0"/>
              </a:spcAft>
              <a:buNone/>
            </a:pPr>
            <a:endParaRPr sz="4000" u="none">
              <a:solidFill>
                <a:srgbClr val="030202"/>
              </a:solidFill>
              <a:latin typeface="Arial"/>
              <a:ea typeface="Arial"/>
              <a:cs typeface="Arial"/>
              <a:sym typeface="Arial"/>
            </a:endParaRPr>
          </a:p>
          <a:p>
            <a:pPr marL="0" marR="0" lvl="0" indent="0" algn="l" rtl="0">
              <a:spcBef>
                <a:spcPts val="0"/>
              </a:spcBef>
              <a:spcAft>
                <a:spcPts val="0"/>
              </a:spcAft>
              <a:buNone/>
            </a:pPr>
            <a:r>
              <a:rPr lang="en-GB" sz="4000" u="none">
                <a:solidFill>
                  <a:srgbClr val="030202"/>
                </a:solidFill>
                <a:latin typeface="Arial"/>
                <a:ea typeface="Arial"/>
                <a:cs typeface="Arial"/>
                <a:sym typeface="Arial"/>
              </a:rPr>
              <a:t>Young Black people’s mental health has faced a succession of harms from: </a:t>
            </a:r>
            <a:endParaRPr/>
          </a:p>
          <a:p>
            <a:pPr marL="571500" marR="0" lvl="0" indent="-571500" algn="l" rtl="0">
              <a:spcBef>
                <a:spcPts val="0"/>
              </a:spcBef>
              <a:spcAft>
                <a:spcPts val="0"/>
              </a:spcAft>
              <a:buClr>
                <a:srgbClr val="030202"/>
              </a:buClr>
              <a:buSzPts val="4000"/>
              <a:buFont typeface="Arial"/>
              <a:buChar char="•"/>
            </a:pPr>
            <a:r>
              <a:rPr lang="en-GB" sz="4000" u="none">
                <a:solidFill>
                  <a:srgbClr val="030202"/>
                </a:solidFill>
                <a:latin typeface="Arial"/>
                <a:ea typeface="Arial"/>
                <a:cs typeface="Arial"/>
                <a:sym typeface="Arial"/>
              </a:rPr>
              <a:t>the disproportionate effects of Covid and the cost-of-living crisis </a:t>
            </a:r>
            <a:endParaRPr/>
          </a:p>
          <a:p>
            <a:pPr marL="571500" marR="0" lvl="0" indent="-571500" algn="l" rtl="0">
              <a:spcBef>
                <a:spcPts val="0"/>
              </a:spcBef>
              <a:spcAft>
                <a:spcPts val="0"/>
              </a:spcAft>
              <a:buClr>
                <a:srgbClr val="030202"/>
              </a:buClr>
              <a:buSzPts val="4000"/>
              <a:buFont typeface="Arial"/>
              <a:buChar char="•"/>
            </a:pPr>
            <a:r>
              <a:rPr lang="en-GB" sz="4000" u="none">
                <a:solidFill>
                  <a:srgbClr val="030202"/>
                </a:solidFill>
                <a:latin typeface="Arial"/>
                <a:ea typeface="Arial"/>
                <a:cs typeface="Arial"/>
                <a:sym typeface="Arial"/>
              </a:rPr>
              <a:t>the murder of George Floyd and vicarious trauma</a:t>
            </a:r>
            <a:endParaRPr/>
          </a:p>
          <a:p>
            <a:pPr marL="571500" marR="0" lvl="0" indent="-571500" algn="l" rtl="0">
              <a:spcBef>
                <a:spcPts val="0"/>
              </a:spcBef>
              <a:spcAft>
                <a:spcPts val="0"/>
              </a:spcAft>
              <a:buClr>
                <a:srgbClr val="030202"/>
              </a:buClr>
              <a:buSzPts val="4000"/>
              <a:buFont typeface="Arial"/>
              <a:buChar char="•"/>
            </a:pPr>
            <a:r>
              <a:rPr lang="en-GB" sz="4000">
                <a:solidFill>
                  <a:srgbClr val="030202"/>
                </a:solidFill>
                <a:latin typeface="Arial"/>
                <a:ea typeface="Arial"/>
                <a:cs typeface="Arial"/>
                <a:sym typeface="Arial"/>
              </a:rPr>
              <a:t>and</a:t>
            </a:r>
            <a:r>
              <a:rPr lang="en-GB" sz="4000" u="none">
                <a:solidFill>
                  <a:srgbClr val="030202"/>
                </a:solidFill>
                <a:latin typeface="Arial"/>
                <a:ea typeface="Arial"/>
                <a:cs typeface="Arial"/>
                <a:sym typeface="Arial"/>
              </a:rPr>
              <a:t> more recently, the racist and Islamophobic riots across the UK in the summer of 2024.</a:t>
            </a:r>
            <a:endParaRPr sz="4000" u="none">
              <a:solidFill>
                <a:srgbClr val="03020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1543</Words>
  <Application>Microsoft Office PowerPoint</Application>
  <PresentationFormat>Custom</PresentationFormat>
  <Paragraphs>157</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Open Sans</vt:lpstr>
      <vt:lpstr>Calibri</vt:lpstr>
      <vt:lpstr>Arial</vt:lpstr>
      <vt:lpstr>Office Theme</vt:lpstr>
      <vt:lpstr>PowerPoint Presentation</vt:lpstr>
      <vt:lpstr>How it was developed and who is involved?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Shifting the Dial: ITV interview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Kadra Abdinasir</dc:creator>
  <cp:lastModifiedBy>Monique Collier</cp:lastModifiedBy>
  <cp:revision>1</cp:revision>
  <dcterms:created xsi:type="dcterms:W3CDTF">2006-08-16T00:00:00Z</dcterms:created>
  <dcterms:modified xsi:type="dcterms:W3CDTF">2025-01-24T13:52:23Z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0x0101005446F6AABE6ED04392130AF8B0E2B012</vt:lpwstr>
  </property>
  <property fmtid="{D5CDD505-2E9C-101B-9397-08002B2CF9AE}" pid="3" name="MediaServiceImageTags">
    <vt:lpwstr/>
  </property>
</Properties>
</file>